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30C81-5E8C-4B33-BC55-48BB10CF1EC4}" type="datetimeFigureOut">
              <a:rPr lang="en-US" smtClean="0"/>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03EE0-657C-48C4-8B09-029C6BBAF7A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68C863A-6ACD-4A34-822F-7E5159C0B974}" type="slidenum">
              <a:rPr lang="en-US"/>
              <a:pPr/>
              <a:t>2</a:t>
            </a:fld>
            <a:endParaRPr lang="en-US"/>
          </a:p>
        </p:txBody>
      </p:sp>
      <p:sp>
        <p:nvSpPr>
          <p:cNvPr id="86019" name="Rectangle 7"/>
          <p:cNvSpPr txBox="1">
            <a:spLocks noGrp="1" noChangeArrowheads="1"/>
          </p:cNvSpPr>
          <p:nvPr/>
        </p:nvSpPr>
        <p:spPr bwMode="auto">
          <a:xfrm>
            <a:off x="3885892" y="8685095"/>
            <a:ext cx="2972108" cy="458905"/>
          </a:xfrm>
          <a:prstGeom prst="rect">
            <a:avLst/>
          </a:prstGeom>
          <a:noFill/>
          <a:ln w="9525">
            <a:noFill/>
            <a:miter lim="800000"/>
            <a:headEnd/>
            <a:tailEnd/>
          </a:ln>
        </p:spPr>
        <p:txBody>
          <a:bodyPr lIns="89737" tIns="44867" rIns="89737" bIns="44867" anchor="b"/>
          <a:lstStyle/>
          <a:p>
            <a:pPr algn="r" defTabSz="896166" eaLnBrk="0" hangingPunct="0"/>
            <a:fld id="{CD6ABBF7-0A8E-4779-85FA-5BDC857AC386}" type="slidenum">
              <a:rPr lang="en-US" sz="1200">
                <a:latin typeface="Times" pitchFamily="18" charset="0"/>
              </a:rPr>
              <a:pPr algn="r" defTabSz="896166" eaLnBrk="0" hangingPunct="0"/>
              <a:t>2</a:t>
            </a:fld>
            <a:endParaRPr lang="en-US" sz="1200" dirty="0">
              <a:latin typeface="Times" pitchFamily="18" charset="0"/>
            </a:endParaRPr>
          </a:p>
        </p:txBody>
      </p:sp>
      <p:sp>
        <p:nvSpPr>
          <p:cNvPr id="86020" name="Rectangle 2"/>
          <p:cNvSpPr>
            <a:spLocks noGrp="1" noRot="1" noChangeAspect="1" noChangeArrowheads="1" noTextEdit="1"/>
          </p:cNvSpPr>
          <p:nvPr>
            <p:ph type="sldImg"/>
          </p:nvPr>
        </p:nvSpPr>
        <p:spPr>
          <a:xfrm>
            <a:off x="1141413" y="684213"/>
            <a:ext cx="4573587" cy="3430587"/>
          </a:xfrm>
          <a:ln/>
        </p:spPr>
      </p:sp>
      <p:sp>
        <p:nvSpPr>
          <p:cNvPr id="86021" name="Rectangle 3"/>
          <p:cNvSpPr>
            <a:spLocks noGrp="1" noChangeArrowheads="1"/>
          </p:cNvSpPr>
          <p:nvPr>
            <p:ph type="body" idx="1"/>
          </p:nvPr>
        </p:nvSpPr>
        <p:spPr>
          <a:xfrm>
            <a:off x="915323" y="4344098"/>
            <a:ext cx="5027354" cy="4116196"/>
          </a:xfrm>
          <a:noFill/>
          <a:ln/>
        </p:spPr>
        <p:txBody>
          <a:bodyPr lIns="89737" tIns="44867" rIns="89737" bIns="44867"/>
          <a:lstStyle/>
          <a:p>
            <a:pPr eaLnBrk="1" hangingPunct="1"/>
            <a:r>
              <a:rPr lang="en-US" smtClean="0"/>
              <a:t>Before we get started let me review the obligatory disclaimer that the AGD asks us to disclose prior to any seminar.</a:t>
            </a:r>
          </a:p>
          <a:p>
            <a:pPr eaLnBrk="1" hangingPunct="1"/>
            <a:endParaRPr lang="en-US" smtClean="0"/>
          </a:p>
          <a:p>
            <a:pPr eaLnBrk="1" hangingPunct="1"/>
            <a:r>
              <a:rPr lang="en-US" smtClean="0"/>
              <a:t>REPS this is a mandatory slide to include in the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0171140-B066-40E3-AEFA-2297DFA31211}" type="slidenum">
              <a:rPr lang="en-US"/>
              <a:pPr/>
              <a:t>29</a:t>
            </a:fld>
            <a:endParaRPr lang="en-US"/>
          </a:p>
        </p:txBody>
      </p:sp>
      <p:sp>
        <p:nvSpPr>
          <p:cNvPr id="96259" name="Rectangle 2"/>
          <p:cNvSpPr>
            <a:spLocks noGrp="1" noRot="1" noChangeAspect="1" noChangeArrowheads="1" noTextEdit="1"/>
          </p:cNvSpPr>
          <p:nvPr>
            <p:ph type="sldImg"/>
          </p:nvPr>
        </p:nvSpPr>
        <p:spPr>
          <a:xfrm>
            <a:off x="1146175" y="684213"/>
            <a:ext cx="4570413" cy="3429000"/>
          </a:xfrm>
          <a:ln/>
        </p:spPr>
      </p:sp>
      <p:sp>
        <p:nvSpPr>
          <p:cNvPr id="96260" name="Rectangle 3"/>
          <p:cNvSpPr>
            <a:spLocks noGrp="1" noChangeArrowheads="1"/>
          </p:cNvSpPr>
          <p:nvPr>
            <p:ph type="body" idx="1"/>
          </p:nvPr>
        </p:nvSpPr>
        <p:spPr>
          <a:xfrm>
            <a:off x="915323" y="4344098"/>
            <a:ext cx="5027354" cy="4116196"/>
          </a:xfrm>
          <a:noFill/>
          <a:ln/>
        </p:spPr>
        <p:txBody>
          <a:bodyPr/>
          <a:lstStyle/>
          <a:p>
            <a:pPr eaLnBrk="1" hangingPunct="1"/>
            <a:r>
              <a:rPr lang="en-US" smtClean="0"/>
              <a:t>However, with all products there are some limitations.  Sodium fluoride is water soluble unless another ingredient is designed to hold it on the tooth structure (varnishes).  Patients do need to wait 30 minutes before washing away the ingredient.  This should allow calcium fluoride formations to bind to the tooth and begin the remineralization process.  Sodium fluoride is also not antimicrobial and has very little effect on the health of the gingiva.  Other products are more suited for patients suffering from gingivitis.  MFP also has the same properties, but it’s also more difficult to release the fluoride from MFP formation.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A0FD98A-E569-40BB-B77A-EB82AB6F469D}" type="slidenum">
              <a:rPr lang="en-US"/>
              <a:pPr/>
              <a:t>39</a:t>
            </a:fld>
            <a:endParaRPr lang="en-US"/>
          </a:p>
        </p:txBody>
      </p:sp>
      <p:sp>
        <p:nvSpPr>
          <p:cNvPr id="97283" name="Rectangle 2"/>
          <p:cNvSpPr>
            <a:spLocks noGrp="1" noRot="1" noChangeAspect="1" noChangeArrowheads="1" noTextEdit="1"/>
          </p:cNvSpPr>
          <p:nvPr>
            <p:ph type="sldImg"/>
          </p:nvPr>
        </p:nvSpPr>
        <p:spPr>
          <a:xfrm>
            <a:off x="1131888" y="693738"/>
            <a:ext cx="4595812" cy="3448050"/>
          </a:xfrm>
          <a:ln/>
        </p:spPr>
      </p:sp>
      <p:sp>
        <p:nvSpPr>
          <p:cNvPr id="97284" name="Rectangle 3"/>
          <p:cNvSpPr>
            <a:spLocks noGrp="1" noChangeArrowheads="1"/>
          </p:cNvSpPr>
          <p:nvPr>
            <p:ph type="body" idx="1"/>
          </p:nvPr>
        </p:nvSpPr>
        <p:spPr>
          <a:xfrm>
            <a:off x="903016" y="4373555"/>
            <a:ext cx="5051968" cy="4066583"/>
          </a:xfrm>
          <a:noFill/>
          <a:ln/>
        </p:spPr>
        <p:txBody>
          <a:bodyPr/>
          <a:lstStyle/>
          <a:p>
            <a:pPr eaLnBrk="1" hangingPunct="1"/>
            <a:r>
              <a:rPr lang="en-US" smtClean="0"/>
              <a:t>If you happen to be using MI Paste Plus, or looking into using it, here is how CP5 stacks 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3D81A12-93D6-4D36-A5E9-9BAB0D338FBC}" type="slidenum">
              <a:rPr lang="en-US"/>
              <a:pPr/>
              <a:t>41</a:t>
            </a:fld>
            <a:endParaRPr lang="en-US"/>
          </a:p>
        </p:txBody>
      </p:sp>
      <p:sp>
        <p:nvSpPr>
          <p:cNvPr id="98307" name="Rectangle 2"/>
          <p:cNvSpPr>
            <a:spLocks noGrp="1" noRot="1" noChangeAspect="1" noChangeArrowheads="1" noTextEdit="1"/>
          </p:cNvSpPr>
          <p:nvPr>
            <p:ph type="sldImg"/>
          </p:nvPr>
        </p:nvSpPr>
        <p:spPr>
          <a:xfrm>
            <a:off x="1131888" y="693738"/>
            <a:ext cx="4595812" cy="3448050"/>
          </a:xfrm>
          <a:ln/>
        </p:spPr>
      </p:sp>
      <p:sp>
        <p:nvSpPr>
          <p:cNvPr id="98308" name="Rectangle 3"/>
          <p:cNvSpPr>
            <a:spLocks noGrp="1" noChangeArrowheads="1"/>
          </p:cNvSpPr>
          <p:nvPr>
            <p:ph type="body" idx="1"/>
          </p:nvPr>
        </p:nvSpPr>
        <p:spPr>
          <a:xfrm>
            <a:off x="903016" y="4373555"/>
            <a:ext cx="5051968" cy="4066583"/>
          </a:xfrm>
          <a:noFill/>
          <a:ln/>
        </p:spPr>
        <p:txBody>
          <a:bodyPr/>
          <a:lstStyle/>
          <a:p>
            <a:pPr eaLnBrk="1" hangingPunct="1"/>
            <a:r>
              <a:rPr lang="en-US" smtClean="0"/>
              <a:t>Here is how we stack up against our competitor’s other 5000 ppm brand: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12719C5-C409-4F19-8490-DD3C812B8B89}" type="slidenum">
              <a:rPr lang="en-US"/>
              <a:pPr/>
              <a:t>42</a:t>
            </a:fld>
            <a:endParaRPr lang="en-US"/>
          </a:p>
        </p:txBody>
      </p:sp>
      <p:sp>
        <p:nvSpPr>
          <p:cNvPr id="99331" name="Rectangle 2"/>
          <p:cNvSpPr>
            <a:spLocks noGrp="1" noRot="1" noChangeAspect="1" noChangeArrowheads="1" noTextEdit="1"/>
          </p:cNvSpPr>
          <p:nvPr>
            <p:ph type="sldImg"/>
          </p:nvPr>
        </p:nvSpPr>
        <p:spPr>
          <a:xfrm>
            <a:off x="1131888" y="693738"/>
            <a:ext cx="4595812" cy="3448050"/>
          </a:xfrm>
          <a:ln/>
        </p:spPr>
      </p:sp>
      <p:sp>
        <p:nvSpPr>
          <p:cNvPr id="99332" name="Rectangle 3"/>
          <p:cNvSpPr>
            <a:spLocks noGrp="1" noChangeArrowheads="1"/>
          </p:cNvSpPr>
          <p:nvPr>
            <p:ph type="body" idx="1"/>
          </p:nvPr>
        </p:nvSpPr>
        <p:spPr>
          <a:xfrm>
            <a:off x="903016" y="4373555"/>
            <a:ext cx="5051968" cy="4066583"/>
          </a:xfrm>
          <a:noFill/>
          <a:ln/>
        </p:spPr>
        <p:txBody>
          <a:bodyPr/>
          <a:lstStyle/>
          <a:p>
            <a:pPr eaLnBrk="1" hangingPunct="1"/>
            <a:r>
              <a:rPr lang="en-US" smtClean="0"/>
              <a:t>So just in case you are using this competitor product…here is a summation of how CP5 stacks up: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DD87AEA-4135-4AF7-B894-DC449DCFBA5D}" type="slidenum">
              <a:rPr lang="en-US"/>
              <a:pPr/>
              <a:t>54</a:t>
            </a:fld>
            <a:endParaRPr lang="en-US"/>
          </a:p>
        </p:txBody>
      </p:sp>
      <p:sp>
        <p:nvSpPr>
          <p:cNvPr id="100355" name="Rectangle 7"/>
          <p:cNvSpPr txBox="1">
            <a:spLocks noGrp="1" noChangeArrowheads="1"/>
          </p:cNvSpPr>
          <p:nvPr/>
        </p:nvSpPr>
        <p:spPr bwMode="auto">
          <a:xfrm>
            <a:off x="3884354" y="8685095"/>
            <a:ext cx="2972108" cy="457356"/>
          </a:xfrm>
          <a:prstGeom prst="rect">
            <a:avLst/>
          </a:prstGeom>
          <a:noFill/>
          <a:ln w="9525">
            <a:noFill/>
            <a:miter lim="800000"/>
            <a:headEnd/>
            <a:tailEnd/>
          </a:ln>
        </p:spPr>
        <p:txBody>
          <a:bodyPr lIns="91428" tIns="45714" rIns="91428" bIns="45714" anchor="b"/>
          <a:lstStyle/>
          <a:p>
            <a:pPr algn="r" defTabSz="914707"/>
            <a:fld id="{DAAA616C-86E7-4944-BCFA-25E955C72AFF}" type="slidenum">
              <a:rPr lang="en-US" sz="1200">
                <a:ea typeface="MS PGothic" pitchFamily="34" charset="-128"/>
              </a:rPr>
              <a:pPr algn="r" defTabSz="914707"/>
              <a:t>54</a:t>
            </a:fld>
            <a:endParaRPr lang="en-US" sz="1200" dirty="0">
              <a:ea typeface="MS PGothic" pitchFamily="34" charset="-128"/>
            </a:endParaRPr>
          </a:p>
        </p:txBody>
      </p:sp>
      <p:sp>
        <p:nvSpPr>
          <p:cNvPr id="100356" name="Rectangle 2"/>
          <p:cNvSpPr>
            <a:spLocks noGrp="1" noRot="1" noChangeAspect="1" noChangeArrowheads="1" noTextEdit="1"/>
          </p:cNvSpPr>
          <p:nvPr>
            <p:ph type="sldImg"/>
          </p:nvPr>
        </p:nvSpPr>
        <p:spPr>
          <a:xfrm>
            <a:off x="1146175" y="685800"/>
            <a:ext cx="4570413" cy="3429000"/>
          </a:xfrm>
          <a:ln/>
        </p:spPr>
      </p:sp>
      <p:sp>
        <p:nvSpPr>
          <p:cNvPr id="5123" name="Rectangle 3"/>
          <p:cNvSpPr>
            <a:spLocks noGrp="1" noChangeArrowheads="1"/>
          </p:cNvSpPr>
          <p:nvPr>
            <p:ph type="body" idx="1"/>
          </p:nvPr>
        </p:nvSpPr>
        <p:spPr/>
        <p:txBody>
          <a:bodyPr/>
          <a:lstStyle/>
          <a:p>
            <a:pPr eaLnBrk="1" hangingPunct="1">
              <a:defRPr/>
            </a:pPr>
            <a:endParaRPr lang="en-US">
              <a:latin typeface="Arial" charset="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5868BFC-F7D9-4F2C-8158-A54598B3544E}" type="slidenum">
              <a:rPr lang="en-US"/>
              <a:pPr/>
              <a:t>75</a:t>
            </a:fld>
            <a:endParaRPr lang="en-US"/>
          </a:p>
        </p:txBody>
      </p:sp>
      <p:sp>
        <p:nvSpPr>
          <p:cNvPr id="101379" name="Rectangle 2"/>
          <p:cNvSpPr>
            <a:spLocks noGrp="1" noRot="1" noChangeAspect="1" noChangeArrowheads="1" noTextEdit="1"/>
          </p:cNvSpPr>
          <p:nvPr>
            <p:ph type="sldImg"/>
          </p:nvPr>
        </p:nvSpPr>
        <p:spPr>
          <a:xfrm>
            <a:off x="1146175" y="685800"/>
            <a:ext cx="4570413" cy="3429000"/>
          </a:xfrm>
          <a:ln/>
        </p:spPr>
      </p:sp>
      <p:sp>
        <p:nvSpPr>
          <p:cNvPr id="101380" name="Rectangle 3"/>
          <p:cNvSpPr>
            <a:spLocks noGrp="1" noChangeArrowheads="1"/>
          </p:cNvSpPr>
          <p:nvPr>
            <p:ph type="body" idx="1"/>
          </p:nvPr>
        </p:nvSpPr>
        <p:spPr>
          <a:noFill/>
          <a:ln/>
        </p:spPr>
        <p:txBody>
          <a:bodyPr lIns="92202" tIns="46101" rIns="92202" bIns="46101"/>
          <a:lstStyle/>
          <a:p>
            <a:pPr eaLnBrk="1" hangingPunct="1"/>
            <a:r>
              <a:rPr lang="en-US" smtClean="0"/>
              <a:t>Missing drying step.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6FC870E-2825-4A1B-B969-D9CD6C044CC0}" type="slidenum">
              <a:rPr lang="en-US"/>
              <a:pPr/>
              <a:t>76</a:t>
            </a:fld>
            <a:endParaRPr lang="en-US"/>
          </a:p>
        </p:txBody>
      </p:sp>
      <p:sp>
        <p:nvSpPr>
          <p:cNvPr id="102403" name="Rectangle 2"/>
          <p:cNvSpPr>
            <a:spLocks noGrp="1" noRot="1" noChangeAspect="1" noChangeArrowheads="1" noTextEdit="1"/>
          </p:cNvSpPr>
          <p:nvPr>
            <p:ph type="sldImg"/>
          </p:nvPr>
        </p:nvSpPr>
        <p:spPr>
          <a:xfrm>
            <a:off x="1130300" y="692150"/>
            <a:ext cx="4598988" cy="3451225"/>
          </a:xfrm>
          <a:ln/>
        </p:spPr>
      </p:sp>
      <p:sp>
        <p:nvSpPr>
          <p:cNvPr id="102404" name="Rectangle 3"/>
          <p:cNvSpPr>
            <a:spLocks noGrp="1" noChangeArrowheads="1"/>
          </p:cNvSpPr>
          <p:nvPr>
            <p:ph type="body" idx="1"/>
          </p:nvPr>
        </p:nvSpPr>
        <p:spPr>
          <a:xfrm>
            <a:off x="903016" y="4373555"/>
            <a:ext cx="5051968" cy="4065034"/>
          </a:xfrm>
          <a:noFill/>
          <a:ln/>
        </p:spPr>
        <p:txBody>
          <a:bodyPr/>
          <a:lstStyle/>
          <a:p>
            <a:pPr eaLnBrk="1" hangingPunct="1"/>
            <a:r>
              <a:rPr lang="en-US" smtClean="0"/>
              <a:t>Xylitol is a very interesting ingredient in many dental preparations.  It’s a sweetener that can be used in place of other sweeteners such as sorbitol or sugars.  Certain bacteria (including strep mutans) are not able to digest xylitol and create acids that dissolve the teeth.  It also has a reduced calorie count and can be a great sweetener for diabetic patients.  It’s glycemic index is 7 rather than 100 like glucose.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695820C-3A53-4AE2-8577-3C231327BDE6}" type="slidenum">
              <a:rPr lang="en-US"/>
              <a:pPr/>
              <a:t>77</a:t>
            </a:fld>
            <a:endParaRPr lang="en-US"/>
          </a:p>
        </p:txBody>
      </p:sp>
      <p:sp>
        <p:nvSpPr>
          <p:cNvPr id="103427" name="Slide Image Placeholder 1"/>
          <p:cNvSpPr>
            <a:spLocks noGrp="1" noRot="1" noChangeAspect="1" noTextEdit="1"/>
          </p:cNvSpPr>
          <p:nvPr>
            <p:ph type="sldImg"/>
          </p:nvPr>
        </p:nvSpPr>
        <p:spPr>
          <a:xfrm>
            <a:off x="1130300" y="692150"/>
            <a:ext cx="4598988" cy="3451225"/>
          </a:xfrm>
          <a:ln/>
        </p:spPr>
      </p:sp>
      <p:sp>
        <p:nvSpPr>
          <p:cNvPr id="103428" name="Notes Placeholder 2"/>
          <p:cNvSpPr>
            <a:spLocks noGrp="1"/>
          </p:cNvSpPr>
          <p:nvPr>
            <p:ph type="body" idx="1"/>
          </p:nvPr>
        </p:nvSpPr>
        <p:spPr>
          <a:xfrm>
            <a:off x="903016" y="4373555"/>
            <a:ext cx="5051968" cy="4065034"/>
          </a:xfrm>
          <a:noFill/>
          <a:ln/>
        </p:spPr>
        <p:txBody>
          <a:bodyPr lIns="92202" tIns="46101" rIns="92202" bIns="46101"/>
          <a:lstStyle/>
          <a:p>
            <a:pPr eaLnBrk="1" hangingPunct="1"/>
            <a:r>
              <a:rPr lang="en-US" smtClean="0"/>
              <a:t>This protocol can be introduced by the assistant following the restoration. Here is where the dental assistant will contribute to the prevention protocol</a:t>
            </a:r>
          </a:p>
        </p:txBody>
      </p:sp>
      <p:sp>
        <p:nvSpPr>
          <p:cNvPr id="103429" name="Slide Number Placeholder 3"/>
          <p:cNvSpPr txBox="1">
            <a:spLocks noGrp="1"/>
          </p:cNvSpPr>
          <p:nvPr/>
        </p:nvSpPr>
        <p:spPr bwMode="auto">
          <a:xfrm>
            <a:off x="3919737" y="8671143"/>
            <a:ext cx="2938264" cy="460455"/>
          </a:xfrm>
          <a:prstGeom prst="rect">
            <a:avLst/>
          </a:prstGeom>
          <a:noFill/>
          <a:ln w="9525">
            <a:noFill/>
            <a:miter lim="800000"/>
            <a:headEnd/>
            <a:tailEnd/>
          </a:ln>
        </p:spPr>
        <p:txBody>
          <a:bodyPr lIns="92202" tIns="46101" rIns="92202" bIns="46101" anchor="b"/>
          <a:lstStyle/>
          <a:p>
            <a:pPr algn="r" defTabSz="922433" eaLnBrk="0" hangingPunct="0"/>
            <a:fld id="{D34713F0-1E5C-4BE6-9EF6-98C727BD374E}" type="slidenum">
              <a:rPr lang="en-US" sz="1200">
                <a:latin typeface="Times New Roman" pitchFamily="18" charset="0"/>
              </a:rPr>
              <a:pPr algn="r" defTabSz="922433" eaLnBrk="0" hangingPunct="0"/>
              <a:t>77</a:t>
            </a:fld>
            <a:endParaRPr lang="en-US" sz="120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5E258E0-CA3F-4DA0-97EC-0AF681D9F376}" type="slidenum">
              <a:rPr lang="en-US"/>
              <a:pPr/>
              <a:t>3</a:t>
            </a:fld>
            <a:endParaRPr lang="en-US"/>
          </a:p>
        </p:txBody>
      </p:sp>
      <p:sp>
        <p:nvSpPr>
          <p:cNvPr id="87043" name="Rectangle 2"/>
          <p:cNvSpPr>
            <a:spLocks noGrp="1" noRot="1" noChangeAspect="1" noChangeArrowheads="1" noTextEdit="1"/>
          </p:cNvSpPr>
          <p:nvPr>
            <p:ph type="sldImg"/>
          </p:nvPr>
        </p:nvSpPr>
        <p:spPr>
          <a:xfrm>
            <a:off x="1146175" y="684213"/>
            <a:ext cx="4570413" cy="3429000"/>
          </a:xfrm>
          <a:ln/>
        </p:spPr>
      </p:sp>
      <p:sp>
        <p:nvSpPr>
          <p:cNvPr id="87044" name="Rectangle 3"/>
          <p:cNvSpPr>
            <a:spLocks noGrp="1" noChangeArrowheads="1"/>
          </p:cNvSpPr>
          <p:nvPr>
            <p:ph type="body" idx="1"/>
          </p:nvPr>
        </p:nvSpPr>
        <p:spPr>
          <a:xfrm>
            <a:off x="686108" y="4344098"/>
            <a:ext cx="5485785" cy="4116196"/>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70DA69D-CCA3-4749-B5CF-8A43100762EE}" type="slidenum">
              <a:rPr lang="en-US"/>
              <a:pPr/>
              <a:t>6</a:t>
            </a:fld>
            <a:endParaRPr lang="en-US"/>
          </a:p>
        </p:txBody>
      </p:sp>
      <p:sp>
        <p:nvSpPr>
          <p:cNvPr id="88067" name="Rectangle 7"/>
          <p:cNvSpPr txBox="1">
            <a:spLocks noGrp="1" noChangeArrowheads="1"/>
          </p:cNvSpPr>
          <p:nvPr/>
        </p:nvSpPr>
        <p:spPr bwMode="auto">
          <a:xfrm>
            <a:off x="3919737" y="8671143"/>
            <a:ext cx="2938264" cy="460455"/>
          </a:xfrm>
          <a:prstGeom prst="rect">
            <a:avLst/>
          </a:prstGeom>
          <a:noFill/>
          <a:ln w="9525">
            <a:noFill/>
            <a:miter lim="800000"/>
            <a:headEnd/>
            <a:tailEnd/>
          </a:ln>
        </p:spPr>
        <p:txBody>
          <a:bodyPr lIns="92202" tIns="46101" rIns="92202" bIns="46101" anchor="b"/>
          <a:lstStyle/>
          <a:p>
            <a:pPr algn="r" defTabSz="922433" eaLnBrk="0" hangingPunct="0"/>
            <a:fld id="{A0FA6465-3098-464B-B3EF-6783484AA7E6}" type="slidenum">
              <a:rPr lang="en-US" sz="1200">
                <a:latin typeface="Times New Roman" pitchFamily="18" charset="0"/>
              </a:rPr>
              <a:pPr algn="r" defTabSz="922433" eaLnBrk="0" hangingPunct="0"/>
              <a:t>6</a:t>
            </a:fld>
            <a:endParaRPr lang="en-US" sz="1200" dirty="0">
              <a:latin typeface="Times New Roman" pitchFamily="18" charset="0"/>
            </a:endParaRPr>
          </a:p>
        </p:txBody>
      </p:sp>
      <p:sp>
        <p:nvSpPr>
          <p:cNvPr id="88068" name="Rectangle 2"/>
          <p:cNvSpPr>
            <a:spLocks noGrp="1" noRot="1" noChangeAspect="1" noChangeArrowheads="1" noTextEdit="1"/>
          </p:cNvSpPr>
          <p:nvPr>
            <p:ph type="sldImg"/>
          </p:nvPr>
        </p:nvSpPr>
        <p:spPr>
          <a:xfrm>
            <a:off x="1130300" y="692150"/>
            <a:ext cx="4598988" cy="3451225"/>
          </a:xfrm>
          <a:ln/>
        </p:spPr>
      </p:sp>
      <p:sp>
        <p:nvSpPr>
          <p:cNvPr id="88069" name="Rectangle 3"/>
          <p:cNvSpPr>
            <a:spLocks noGrp="1" noChangeArrowheads="1"/>
          </p:cNvSpPr>
          <p:nvPr>
            <p:ph type="body" idx="1"/>
          </p:nvPr>
        </p:nvSpPr>
        <p:spPr>
          <a:xfrm>
            <a:off x="903016" y="4373555"/>
            <a:ext cx="5051968" cy="4065034"/>
          </a:xfrm>
          <a:noFill/>
          <a:ln/>
        </p:spPr>
        <p:txBody>
          <a:bodyPr lIns="92202" tIns="46101" rIns="92202" bIns="46101"/>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45526C-EFF5-4DB2-8E77-F51AE46F5D01}" type="slidenum">
              <a:rPr lang="en-US"/>
              <a:pPr/>
              <a:t>8</a:t>
            </a:fld>
            <a:endParaRPr lang="en-US"/>
          </a:p>
        </p:txBody>
      </p:sp>
      <p:sp>
        <p:nvSpPr>
          <p:cNvPr id="90115" name="Rectangle 2"/>
          <p:cNvSpPr>
            <a:spLocks noGrp="1" noRot="1" noChangeAspect="1" noChangeArrowheads="1" noTextEdit="1"/>
          </p:cNvSpPr>
          <p:nvPr>
            <p:ph type="sldImg"/>
          </p:nvPr>
        </p:nvSpPr>
        <p:spPr>
          <a:xfrm>
            <a:off x="1130300" y="692150"/>
            <a:ext cx="4598988" cy="3451225"/>
          </a:xfrm>
          <a:ln/>
        </p:spPr>
      </p:sp>
      <p:sp>
        <p:nvSpPr>
          <p:cNvPr id="90116" name="Rectangle 3"/>
          <p:cNvSpPr>
            <a:spLocks noGrp="1" noChangeArrowheads="1"/>
          </p:cNvSpPr>
          <p:nvPr>
            <p:ph type="body" idx="1"/>
          </p:nvPr>
        </p:nvSpPr>
        <p:spPr>
          <a:xfrm>
            <a:off x="903016" y="4373555"/>
            <a:ext cx="5051968" cy="4065034"/>
          </a:xfrm>
          <a:noFill/>
          <a:ln/>
        </p:spPr>
        <p:txBody>
          <a:bodyPr/>
          <a:lstStyle/>
          <a:p>
            <a:pPr eaLnBrk="1" hangingPunct="1"/>
            <a:r>
              <a:rPr lang="en-US" smtClean="0"/>
              <a:t>Today we will cover the following topics.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6144F1F-A0D7-4278-B69D-ED6F3519D61C}" type="slidenum">
              <a:rPr lang="en-US"/>
              <a:pPr/>
              <a:t>9</a:t>
            </a:fld>
            <a:endParaRPr lang="en-US"/>
          </a:p>
        </p:txBody>
      </p:sp>
      <p:sp>
        <p:nvSpPr>
          <p:cNvPr id="91139" name="Rectangle 7"/>
          <p:cNvSpPr txBox="1">
            <a:spLocks noGrp="1" noChangeArrowheads="1"/>
          </p:cNvSpPr>
          <p:nvPr/>
        </p:nvSpPr>
        <p:spPr bwMode="auto">
          <a:xfrm>
            <a:off x="3919737" y="8671143"/>
            <a:ext cx="2938264" cy="460455"/>
          </a:xfrm>
          <a:prstGeom prst="rect">
            <a:avLst/>
          </a:prstGeom>
          <a:noFill/>
          <a:ln w="9525">
            <a:noFill/>
            <a:miter lim="800000"/>
            <a:headEnd/>
            <a:tailEnd/>
          </a:ln>
        </p:spPr>
        <p:txBody>
          <a:bodyPr lIns="92202" tIns="46101" rIns="92202" bIns="46101" anchor="b"/>
          <a:lstStyle/>
          <a:p>
            <a:pPr algn="r" defTabSz="922433" eaLnBrk="0" hangingPunct="0"/>
            <a:fld id="{529FB5D2-1F38-4F24-85BD-7A09CB240561}" type="slidenum">
              <a:rPr lang="en-US" sz="1200">
                <a:latin typeface="Times New Roman" pitchFamily="18" charset="0"/>
              </a:rPr>
              <a:pPr algn="r" defTabSz="922433" eaLnBrk="0" hangingPunct="0"/>
              <a:t>9</a:t>
            </a:fld>
            <a:endParaRPr lang="en-US" sz="1200" dirty="0">
              <a:latin typeface="Times New Roman" pitchFamily="18" charset="0"/>
            </a:endParaRPr>
          </a:p>
        </p:txBody>
      </p:sp>
      <p:sp>
        <p:nvSpPr>
          <p:cNvPr id="91140" name="Rectangle 2"/>
          <p:cNvSpPr>
            <a:spLocks noGrp="1" noRot="1" noChangeAspect="1" noChangeArrowheads="1" noTextEdit="1"/>
          </p:cNvSpPr>
          <p:nvPr>
            <p:ph type="sldImg"/>
          </p:nvPr>
        </p:nvSpPr>
        <p:spPr>
          <a:xfrm>
            <a:off x="1130300" y="692150"/>
            <a:ext cx="4598988" cy="3451225"/>
          </a:xfrm>
          <a:ln/>
        </p:spPr>
      </p:sp>
      <p:sp>
        <p:nvSpPr>
          <p:cNvPr id="91141" name="Rectangle 3"/>
          <p:cNvSpPr>
            <a:spLocks noGrp="1" noChangeArrowheads="1"/>
          </p:cNvSpPr>
          <p:nvPr>
            <p:ph type="body" idx="1"/>
          </p:nvPr>
        </p:nvSpPr>
        <p:spPr>
          <a:xfrm>
            <a:off x="903016" y="4373555"/>
            <a:ext cx="5051968" cy="4065034"/>
          </a:xfrm>
          <a:noFill/>
          <a:ln/>
        </p:spPr>
        <p:txBody>
          <a:bodyPr lIns="92202" tIns="46101" rIns="92202" bIns="46101"/>
          <a:lstStyle/>
          <a:p>
            <a:pPr eaLnBrk="1" hangingPunct="1"/>
            <a:r>
              <a:rPr lang="en-US" smtClean="0"/>
              <a:t>So this is the risk assessment slide I have been referring to.  </a:t>
            </a:r>
          </a:p>
          <a:p>
            <a:pPr eaLnBrk="1" hangingPunct="1"/>
            <a:endParaRPr lang="en-US" smtClean="0"/>
          </a:p>
          <a:p>
            <a:pPr eaLnBrk="1" hangingPunct="1"/>
            <a:r>
              <a:rPr lang="en-US" smtClean="0"/>
              <a:t>Let’s look at what is on this list:</a:t>
            </a:r>
          </a:p>
          <a:p>
            <a:pPr eaLnBrk="1" hangingPunct="1"/>
            <a:endParaRPr lang="en-US" smtClean="0"/>
          </a:p>
          <a:p>
            <a:pPr eaLnBrk="1" hangingPunct="1"/>
            <a:r>
              <a:rPr lang="en-US" smtClean="0"/>
              <a:t>Daily how many of your patients have at least 2 of these risk factors?  Do you see where I am going with this asking you about the number of your patients that you see each day that fall into one of these categories?</a:t>
            </a:r>
          </a:p>
          <a:p>
            <a:pPr eaLnBrk="1" hangingPunct="1"/>
            <a:endParaRPr lang="en-US" smtClean="0"/>
          </a:p>
          <a:p>
            <a:pPr eaLnBrk="1" hangingPunct="1"/>
            <a:r>
              <a:rPr lang="en-US" smtClean="0"/>
              <a:t>Remarkably, when we ask these same questions to the RDH’s in the practices we work with.  We hear answers of any where from 50% to 90% of all patients assessing to be moderate to high risk.  So there is no question, we have a lot of need out there for prevention of future decay.  It is up to us to educate, motivate and medicate our patients in order to most effectively help them.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6D3B26B-4364-4422-A3EA-1D629A2DBF51}" type="slidenum">
              <a:rPr lang="en-US"/>
              <a:pPr/>
              <a:t>11</a:t>
            </a:fld>
            <a:endParaRPr lang="en-US"/>
          </a:p>
        </p:txBody>
      </p:sp>
      <p:sp>
        <p:nvSpPr>
          <p:cNvPr id="92163" name="Slide Image Placeholder 1"/>
          <p:cNvSpPr>
            <a:spLocks noGrp="1" noRot="1" noChangeAspect="1" noTextEdit="1"/>
          </p:cNvSpPr>
          <p:nvPr>
            <p:ph type="sldImg"/>
          </p:nvPr>
        </p:nvSpPr>
        <p:spPr>
          <a:xfrm>
            <a:off x="1130300" y="692150"/>
            <a:ext cx="4598988" cy="3451225"/>
          </a:xfrm>
          <a:ln/>
        </p:spPr>
      </p:sp>
      <p:sp>
        <p:nvSpPr>
          <p:cNvPr id="92164" name="Notes Placeholder 2"/>
          <p:cNvSpPr>
            <a:spLocks noGrp="1"/>
          </p:cNvSpPr>
          <p:nvPr>
            <p:ph type="body" idx="1"/>
          </p:nvPr>
        </p:nvSpPr>
        <p:spPr>
          <a:xfrm>
            <a:off x="903016" y="4373555"/>
            <a:ext cx="5051968" cy="4065034"/>
          </a:xfrm>
          <a:noFill/>
          <a:ln/>
        </p:spPr>
        <p:txBody>
          <a:bodyPr lIns="92202" tIns="46101" rIns="92202" bIns="46101"/>
          <a:lstStyle/>
          <a:p>
            <a:pPr eaLnBrk="1" hangingPunct="1"/>
            <a:r>
              <a:rPr lang="en-US" smtClean="0"/>
              <a:t>Arm and Hammer Age Defying with calcium and phosphate. Control peace of mind   caries risk reduction 74% vs 37  Safe and effective  </a:t>
            </a:r>
          </a:p>
        </p:txBody>
      </p:sp>
      <p:sp>
        <p:nvSpPr>
          <p:cNvPr id="92165" name="Slide Number Placeholder 3"/>
          <p:cNvSpPr txBox="1">
            <a:spLocks noGrp="1"/>
          </p:cNvSpPr>
          <p:nvPr/>
        </p:nvSpPr>
        <p:spPr bwMode="auto">
          <a:xfrm>
            <a:off x="3919737" y="8671143"/>
            <a:ext cx="2938264" cy="460455"/>
          </a:xfrm>
          <a:prstGeom prst="rect">
            <a:avLst/>
          </a:prstGeom>
          <a:noFill/>
          <a:ln w="9525">
            <a:noFill/>
            <a:miter lim="800000"/>
            <a:headEnd/>
            <a:tailEnd/>
          </a:ln>
        </p:spPr>
        <p:txBody>
          <a:bodyPr lIns="92202" tIns="46101" rIns="92202" bIns="46101" anchor="b"/>
          <a:lstStyle/>
          <a:p>
            <a:pPr algn="r" defTabSz="922433" eaLnBrk="0" hangingPunct="0"/>
            <a:fld id="{56A57926-0135-4A2C-9552-493F4015734C}" type="slidenum">
              <a:rPr lang="en-US" sz="1200">
                <a:latin typeface="Times New Roman" pitchFamily="18" charset="0"/>
              </a:rPr>
              <a:pPr algn="r" defTabSz="922433" eaLnBrk="0" hangingPunct="0"/>
              <a:t>11</a:t>
            </a:fld>
            <a:endParaRPr lang="en-US" sz="120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AEAF680-EDE9-4504-B389-E6751DDEC6DE}" type="slidenum">
              <a:rPr lang="en-US"/>
              <a:pPr/>
              <a:t>12</a:t>
            </a:fld>
            <a:endParaRPr lang="en-US"/>
          </a:p>
        </p:txBody>
      </p:sp>
      <p:sp>
        <p:nvSpPr>
          <p:cNvPr id="93187" name="Slide Image Placeholder 1"/>
          <p:cNvSpPr>
            <a:spLocks noGrp="1" noRot="1" noChangeAspect="1" noTextEdit="1"/>
          </p:cNvSpPr>
          <p:nvPr>
            <p:ph type="sldImg"/>
          </p:nvPr>
        </p:nvSpPr>
        <p:spPr>
          <a:xfrm>
            <a:off x="1130300" y="692150"/>
            <a:ext cx="4598988" cy="3451225"/>
          </a:xfrm>
          <a:ln/>
        </p:spPr>
      </p:sp>
      <p:sp>
        <p:nvSpPr>
          <p:cNvPr id="93188" name="Notes Placeholder 2"/>
          <p:cNvSpPr>
            <a:spLocks noGrp="1"/>
          </p:cNvSpPr>
          <p:nvPr>
            <p:ph type="body" idx="1"/>
          </p:nvPr>
        </p:nvSpPr>
        <p:spPr>
          <a:xfrm>
            <a:off x="903016" y="4373555"/>
            <a:ext cx="5051968" cy="4065034"/>
          </a:xfrm>
          <a:noFill/>
          <a:ln/>
        </p:spPr>
        <p:txBody>
          <a:bodyPr lIns="92202" tIns="46101" rIns="92202" bIns="46101"/>
          <a:lstStyle/>
          <a:p>
            <a:pPr eaLnBrk="1" hangingPunct="1"/>
            <a:r>
              <a:rPr lang="en-US" smtClean="0"/>
              <a:t>The only thing leaving the practice is c5k. If you do nothing else dispense c5k it will reverse early caries </a:t>
            </a:r>
          </a:p>
        </p:txBody>
      </p:sp>
      <p:sp>
        <p:nvSpPr>
          <p:cNvPr id="93189" name="Slide Number Placeholder 3"/>
          <p:cNvSpPr txBox="1">
            <a:spLocks noGrp="1"/>
          </p:cNvSpPr>
          <p:nvPr/>
        </p:nvSpPr>
        <p:spPr bwMode="auto">
          <a:xfrm>
            <a:off x="3919737" y="8671143"/>
            <a:ext cx="2938264" cy="460455"/>
          </a:xfrm>
          <a:prstGeom prst="rect">
            <a:avLst/>
          </a:prstGeom>
          <a:noFill/>
          <a:ln w="9525">
            <a:noFill/>
            <a:miter lim="800000"/>
            <a:headEnd/>
            <a:tailEnd/>
          </a:ln>
        </p:spPr>
        <p:txBody>
          <a:bodyPr lIns="92202" tIns="46101" rIns="92202" bIns="46101" anchor="b"/>
          <a:lstStyle/>
          <a:p>
            <a:pPr algn="r" defTabSz="922433" eaLnBrk="0" hangingPunct="0"/>
            <a:fld id="{5E43305C-C2C2-4014-97DC-0B36E2FA7FC8}" type="slidenum">
              <a:rPr lang="en-US" sz="1200">
                <a:latin typeface="Times New Roman" pitchFamily="18" charset="0"/>
              </a:rPr>
              <a:pPr algn="r" defTabSz="922433" eaLnBrk="0" hangingPunct="0"/>
              <a:t>12</a:t>
            </a:fld>
            <a:endParaRPr lang="en-US" sz="1200"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99D7E7E-E6D0-4F39-A7D0-2431DA898DC9}" type="slidenum">
              <a:rPr lang="en-US"/>
              <a:pPr/>
              <a:t>17</a:t>
            </a:fld>
            <a:endParaRPr lang="en-US"/>
          </a:p>
        </p:txBody>
      </p:sp>
      <p:sp>
        <p:nvSpPr>
          <p:cNvPr id="94211" name="Rectangle 2"/>
          <p:cNvSpPr>
            <a:spLocks noGrp="1" noRot="1" noChangeAspect="1" noChangeArrowheads="1" noTextEdit="1"/>
          </p:cNvSpPr>
          <p:nvPr>
            <p:ph type="sldImg"/>
          </p:nvPr>
        </p:nvSpPr>
        <p:spPr>
          <a:xfrm>
            <a:off x="1130300" y="692150"/>
            <a:ext cx="4598988" cy="3451225"/>
          </a:xfrm>
          <a:ln/>
        </p:spPr>
      </p:sp>
      <p:sp>
        <p:nvSpPr>
          <p:cNvPr id="94212" name="Rectangle 3"/>
          <p:cNvSpPr>
            <a:spLocks noGrp="1" noChangeArrowheads="1"/>
          </p:cNvSpPr>
          <p:nvPr>
            <p:ph type="body" idx="1"/>
          </p:nvPr>
        </p:nvSpPr>
        <p:spPr>
          <a:xfrm>
            <a:off x="903016" y="4373555"/>
            <a:ext cx="5051968" cy="4065034"/>
          </a:xfrm>
          <a:noFill/>
          <a:ln/>
        </p:spPr>
        <p:txBody>
          <a:bodyPr/>
          <a:lstStyle/>
          <a:p>
            <a:pPr eaLnBrk="1" hangingPunct="1"/>
            <a:r>
              <a:rPr lang="en-US" smtClean="0"/>
              <a:t>Visually, this process progresses as follows.  Healthy tooth, white spot lesions, brown spot lesions, cavitated lesions, pulpal lesions and finally extraction.  Interventions exist at every stage and are defined very well by ICDAS, the international caries detection and assessment system.  These guidelines and information on recommendations are available at www.icdas.org.</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3EDF662-C8F0-4128-86D0-0F5D958EDD3D}" type="slidenum">
              <a:rPr lang="en-US"/>
              <a:pPr/>
              <a:t>20</a:t>
            </a:fld>
            <a:endParaRPr lang="en-US"/>
          </a:p>
        </p:txBody>
      </p:sp>
      <p:sp>
        <p:nvSpPr>
          <p:cNvPr id="95235" name="Rectangle 2"/>
          <p:cNvSpPr>
            <a:spLocks noGrp="1" noRot="1" noChangeAspect="1" noChangeArrowheads="1" noTextEdit="1"/>
          </p:cNvSpPr>
          <p:nvPr>
            <p:ph type="sldImg"/>
          </p:nvPr>
        </p:nvSpPr>
        <p:spPr>
          <a:xfrm>
            <a:off x="1146175" y="684213"/>
            <a:ext cx="4570413" cy="3429000"/>
          </a:xfrm>
          <a:ln/>
        </p:spPr>
      </p:sp>
      <p:sp>
        <p:nvSpPr>
          <p:cNvPr id="95236" name="Rectangle 3"/>
          <p:cNvSpPr>
            <a:spLocks noGrp="1" noChangeArrowheads="1"/>
          </p:cNvSpPr>
          <p:nvPr>
            <p:ph type="body" idx="1"/>
          </p:nvPr>
        </p:nvSpPr>
        <p:spPr>
          <a:xfrm>
            <a:off x="915323" y="4344098"/>
            <a:ext cx="5027354" cy="4116196"/>
          </a:xfrm>
          <a:noFill/>
          <a:ln/>
        </p:spPr>
        <p:txBody>
          <a:bodyPr/>
          <a:lstStyle/>
          <a:p>
            <a:pPr eaLnBrk="1" hangingPunct="1"/>
            <a:r>
              <a:rPr lang="en-US" smtClean="0"/>
              <a:t>Remineralization is the process of adding minerals back to the tooth after acids demineralize the natural tooth structure.  The teeth are made of calcium and phosphate crystals called hydroxyapatite.  These minerals are the hardest substance the human body produces. When acids contact these crystals for extended periods of time, they demineralize or dissolve away slowly.  Sound/healthy teeth do not readily absorb fluoride so some microscopic demineralization is present when fluoride is added.  Remineralization can occur with calcium and phosphate found in the saliva or from additional calcium phosphate sources such as Clinpro 5000, or other products.  It can also occur with fluoride containing products.  The addition of fluoride to this process will create a mineral called fluorapatite which is more resistant to demineralization than standard hydroxyapatite.  This mineral to the naked eye is identical to hydroxyapatite, but provides greater protection to the patient in the future from acid dissolution.  Adding fluoride will create an immediate hard layer on the top of a white spot lesion which gradually migrates to the remainder of the lesion remineralizing the entire white spot.  This protective outer layer helps cover weakend white spots while the body of the lesion remineralizes and provides a reservoir of calcium fluoride to aid in remineralization.   Think of teeth as you would a brick wall.  Calcium and phosphate being the bricks (the main body of the tooth), fluoride the cement.  You can build a brick wall with just bricks, but if you add mortar between the bricks the wall becomes much more sturdy.  We want to build fluoroapatite, brick walls with mortar.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58D319-C38D-4374-9B77-01127B2B88C0}"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8D319-C38D-4374-9B77-01127B2B88C0}"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8D319-C38D-4374-9B77-01127B2B88C0}"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8" descr="riskmontage040609"/>
          <p:cNvPicPr>
            <a:picLocks noChangeAspect="1" noChangeArrowheads="1"/>
          </p:cNvPicPr>
          <p:nvPr/>
        </p:nvPicPr>
        <p:blipFill>
          <a:blip r:embed="rId2" cstate="print"/>
          <a:srcRect/>
          <a:stretch>
            <a:fillRect/>
          </a:stretch>
        </p:blipFill>
        <p:spPr bwMode="auto">
          <a:xfrm>
            <a:off x="0" y="1600200"/>
            <a:ext cx="9145588" cy="3657600"/>
          </a:xfrm>
          <a:prstGeom prst="rect">
            <a:avLst/>
          </a:prstGeom>
          <a:noFill/>
          <a:ln w="9525">
            <a:noFill/>
            <a:miter lim="800000"/>
            <a:headEnd/>
            <a:tailEnd/>
          </a:ln>
        </p:spPr>
      </p:pic>
      <p:sp>
        <p:nvSpPr>
          <p:cNvPr id="495695" name="Rectangle 79"/>
          <p:cNvSpPr>
            <a:spLocks noGrp="1" noChangeArrowheads="1"/>
          </p:cNvSpPr>
          <p:nvPr>
            <p:ph type="ctrTitle" sz="quarter"/>
          </p:nvPr>
        </p:nvSpPr>
        <p:spPr>
          <a:xfrm>
            <a:off x="457200" y="533400"/>
            <a:ext cx="7772400" cy="762000"/>
          </a:xfrm>
        </p:spPr>
        <p:txBody>
          <a:bodyPr/>
          <a:lstStyle>
            <a:lvl1pPr>
              <a:lnSpc>
                <a:spcPct val="85000"/>
              </a:lnSpc>
              <a:defRPr/>
            </a:lvl1pPr>
          </a:lstStyle>
          <a:p>
            <a:r>
              <a:rPr lang="en-US" smtClean="0"/>
              <a:t>Click to edit Master title style</a:t>
            </a:r>
            <a:endParaRPr lang="en-US"/>
          </a:p>
        </p:txBody>
      </p:sp>
      <p:sp>
        <p:nvSpPr>
          <p:cNvPr id="495696" name="Rectangle 80"/>
          <p:cNvSpPr>
            <a:spLocks noGrp="1" noChangeArrowheads="1"/>
          </p:cNvSpPr>
          <p:nvPr>
            <p:ph type="subTitle" sz="quarter" idx="1"/>
          </p:nvPr>
        </p:nvSpPr>
        <p:spPr>
          <a:xfrm>
            <a:off x="457200" y="1143000"/>
            <a:ext cx="6400800" cy="685800"/>
          </a:xfrm>
        </p:spPr>
        <p:txBody>
          <a:bodyPr/>
          <a:lstStyle>
            <a:lvl1pPr marL="0" indent="0">
              <a:buFont typeface="Wingdings" pitchFamily="2" charset="2"/>
              <a:buNone/>
              <a:defRPr sz="1800">
                <a:solidFill>
                  <a:schemeClr val="bg2"/>
                </a:solidFill>
              </a:defRPr>
            </a:lvl1pPr>
          </a:lstStyle>
          <a:p>
            <a:r>
              <a:rPr lang="en-US" smtClean="0"/>
              <a:t>Click to edit Master subtitle style</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8D319-C38D-4374-9B77-01127B2B88C0}"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8D319-C38D-4374-9B77-01127B2B88C0}"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58D319-C38D-4374-9B77-01127B2B88C0}" type="datetimeFigureOut">
              <a:rPr lang="en-US" smtClean="0"/>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8D319-C38D-4374-9B77-01127B2B88C0}" type="datetimeFigureOut">
              <a:rPr lang="en-US" smtClean="0"/>
              <a:t>9/24/2012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8D319-C38D-4374-9B77-01127B2B88C0}" type="datetimeFigureOut">
              <a:rPr lang="en-US" smtClean="0"/>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8D319-C38D-4374-9B77-01127B2B88C0}" type="datetimeFigureOut">
              <a:rPr lang="en-US" smtClean="0"/>
              <a:t>9/24/2012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8D319-C38D-4374-9B77-01127B2B88C0}" type="datetimeFigureOut">
              <a:rPr lang="en-US" smtClean="0"/>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8D319-C38D-4374-9B77-01127B2B88C0}" type="datetimeFigureOut">
              <a:rPr lang="en-US" smtClean="0"/>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5DC7A-CC69-4ED2-97D2-D7334C943F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8D319-C38D-4374-9B77-01127B2B88C0}" type="datetimeFigureOut">
              <a:rPr lang="en-US" smtClean="0"/>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5DC7A-CC69-4ED2-97D2-D7334C943F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2370" name="Picture 60" descr="riskmontage040609slice"/>
          <p:cNvPicPr>
            <a:picLocks noChangeAspect="1" noChangeArrowheads="1"/>
          </p:cNvPicPr>
          <p:nvPr/>
        </p:nvPicPr>
        <p:blipFill>
          <a:blip r:embed="rId14" cstate="print"/>
          <a:srcRect/>
          <a:stretch>
            <a:fillRect/>
          </a:stretch>
        </p:blipFill>
        <p:spPr bwMode="auto">
          <a:xfrm>
            <a:off x="0" y="0"/>
            <a:ext cx="474663" cy="6859588"/>
          </a:xfrm>
          <a:prstGeom prst="rect">
            <a:avLst/>
          </a:prstGeom>
          <a:noFill/>
          <a:ln w="9525">
            <a:noFill/>
            <a:miter lim="800000"/>
            <a:headEnd/>
            <a:tailEnd/>
          </a:ln>
        </p:spPr>
      </p:pic>
      <p:sp>
        <p:nvSpPr>
          <p:cNvPr id="442371" name="Rectangle 6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42372" name="Rectangle 6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iming>
    <p:tnLst>
      <p:par>
        <p:cTn id="1" dur="indefinite" restart="never" nodeType="tmRoot"/>
      </p:par>
    </p:tnLst>
  </p:timing>
  <p:txStyles>
    <p:titleStyle>
      <a:lvl1pPr algn="l" rtl="0" eaLnBrk="1" fontAlgn="base" hangingPunct="1">
        <a:lnSpc>
          <a:spcPct val="75000"/>
        </a:lnSpc>
        <a:spcBef>
          <a:spcPct val="0"/>
        </a:spcBef>
        <a:spcAft>
          <a:spcPct val="0"/>
        </a:spcAft>
        <a:defRPr sz="3200">
          <a:solidFill>
            <a:schemeClr val="tx1"/>
          </a:solidFill>
          <a:latin typeface="+mj-lt"/>
          <a:ea typeface="+mj-ea"/>
          <a:cs typeface="+mj-cs"/>
        </a:defRPr>
      </a:lvl1pPr>
      <a:lvl2pPr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2pPr>
      <a:lvl3pPr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3pPr>
      <a:lvl4pPr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4pPr>
      <a:lvl5pPr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5pPr>
      <a:lvl6pPr marL="457200"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6pPr>
      <a:lvl7pPr marL="914400"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7pPr>
      <a:lvl8pPr marL="1371600"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8pPr>
      <a:lvl9pPr marL="1828800" algn="l" rtl="0" eaLnBrk="1" fontAlgn="base" hangingPunct="1">
        <a:lnSpc>
          <a:spcPct val="75000"/>
        </a:lnSpc>
        <a:spcBef>
          <a:spcPct val="0"/>
        </a:spcBef>
        <a:spcAft>
          <a:spcPct val="0"/>
        </a:spcAft>
        <a:defRPr sz="3200">
          <a:solidFill>
            <a:schemeClr val="tx1"/>
          </a:solidFill>
          <a:latin typeface="Arial Narrow" pitchFamily="34" charset="0"/>
          <a:cs typeface="Arial" charset="0"/>
        </a:defRPr>
      </a:lvl9pPr>
    </p:titleStyle>
    <p:bodyStyle>
      <a:lvl1pPr marL="342900" indent="-342900" algn="l" rtl="0" eaLnBrk="1" fontAlgn="base" hangingPunct="1">
        <a:spcBef>
          <a:spcPct val="20000"/>
        </a:spcBef>
        <a:spcAft>
          <a:spcPct val="15000"/>
        </a:spcAft>
        <a:buClr>
          <a:srgbClr val="4B63AE"/>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10000"/>
        </a:spcBef>
        <a:spcAft>
          <a:spcPct val="20000"/>
        </a:spcAft>
        <a:buClr>
          <a:srgbClr val="808080"/>
        </a:buClr>
        <a:buSzPct val="60000"/>
        <a:buFont typeface="Wingdings" pitchFamily="2" charset="2"/>
        <a:buChar char="§"/>
        <a:defRPr sz="2400" i="1">
          <a:solidFill>
            <a:srgbClr val="4D4D4D"/>
          </a:solidFill>
          <a:latin typeface="+mn-lt"/>
          <a:cs typeface="+mn-cs"/>
        </a:defRPr>
      </a:lvl2pPr>
      <a:lvl3pPr marL="1143000" indent="-228600" algn="l" rtl="0" eaLnBrk="1" fontAlgn="base" hangingPunct="1">
        <a:spcBef>
          <a:spcPct val="0"/>
        </a:spcBef>
        <a:spcAft>
          <a:spcPct val="20000"/>
        </a:spcAft>
        <a:buSzPct val="75000"/>
        <a:buChar char="•"/>
        <a:defRPr sz="2400" i="1">
          <a:solidFill>
            <a:srgbClr val="4D4D4D"/>
          </a:solidFill>
          <a:latin typeface="+mn-lt"/>
          <a:cs typeface="+mn-cs"/>
        </a:defRPr>
      </a:lvl3pPr>
      <a:lvl4pPr marL="1600200" indent="-228600" algn="l" rtl="0" eaLnBrk="1" fontAlgn="base" hangingPunct="1">
        <a:spcBef>
          <a:spcPct val="20000"/>
        </a:spcBef>
        <a:spcAft>
          <a:spcPct val="0"/>
        </a:spcAft>
        <a:defRPr>
          <a:solidFill>
            <a:srgbClr val="4D4D4D"/>
          </a:solidFill>
          <a:latin typeface="+mn-lt"/>
          <a:cs typeface="+mn-cs"/>
        </a:defRPr>
      </a:lvl4pPr>
      <a:lvl5pPr marL="2057400" indent="-228600" algn="l" rtl="0" eaLnBrk="1" fontAlgn="base" hangingPunct="1">
        <a:spcBef>
          <a:spcPct val="20000"/>
        </a:spcBef>
        <a:spcAft>
          <a:spcPct val="0"/>
        </a:spcAft>
        <a:buChar char="»"/>
        <a:defRPr sz="1600">
          <a:solidFill>
            <a:srgbClr val="4D4D4D"/>
          </a:solidFill>
          <a:latin typeface="+mn-lt"/>
          <a:cs typeface="+mn-cs"/>
        </a:defRPr>
      </a:lvl5pPr>
      <a:lvl6pPr marL="2514600" indent="-228600" algn="l" rtl="0" eaLnBrk="1" fontAlgn="base" hangingPunct="1">
        <a:spcBef>
          <a:spcPct val="20000"/>
        </a:spcBef>
        <a:spcAft>
          <a:spcPct val="0"/>
        </a:spcAft>
        <a:buChar char="»"/>
        <a:defRPr sz="1600">
          <a:solidFill>
            <a:srgbClr val="4D4D4D"/>
          </a:solidFill>
          <a:latin typeface="+mn-lt"/>
          <a:cs typeface="+mn-cs"/>
        </a:defRPr>
      </a:lvl6pPr>
      <a:lvl7pPr marL="2971800" indent="-228600" algn="l" rtl="0" eaLnBrk="1" fontAlgn="base" hangingPunct="1">
        <a:spcBef>
          <a:spcPct val="20000"/>
        </a:spcBef>
        <a:spcAft>
          <a:spcPct val="0"/>
        </a:spcAft>
        <a:buChar char="»"/>
        <a:defRPr sz="1600">
          <a:solidFill>
            <a:srgbClr val="4D4D4D"/>
          </a:solidFill>
          <a:latin typeface="+mn-lt"/>
          <a:cs typeface="+mn-cs"/>
        </a:defRPr>
      </a:lvl7pPr>
      <a:lvl8pPr marL="3429000" indent="-228600" algn="l" rtl="0" eaLnBrk="1" fontAlgn="base" hangingPunct="1">
        <a:spcBef>
          <a:spcPct val="20000"/>
        </a:spcBef>
        <a:spcAft>
          <a:spcPct val="0"/>
        </a:spcAft>
        <a:buChar char="»"/>
        <a:defRPr sz="1600">
          <a:solidFill>
            <a:srgbClr val="4D4D4D"/>
          </a:solidFill>
          <a:latin typeface="+mn-lt"/>
          <a:cs typeface="+mn-cs"/>
        </a:defRPr>
      </a:lvl8pPr>
      <a:lvl9pPr marL="3886200" indent="-228600" algn="l" rtl="0" eaLnBrk="1" fontAlgn="base" hangingPunct="1">
        <a:spcBef>
          <a:spcPct val="20000"/>
        </a:spcBef>
        <a:spcAft>
          <a:spcPct val="0"/>
        </a:spcAft>
        <a:buChar char="»"/>
        <a:defRPr sz="16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hyperlink" Target="http://www.dentist.net/recaldent.asp"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video" Target="file:///C:\Documents%20and%20Settings\a0wfkzz\My%20Documents\Clinpro%205000%201.wmv"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video" Target="file:///C:\Documents%20and%20Settings\a0wfkzz\My%20Documents\Vanish%20Video%202.wm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5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7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9.png"/><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3.xml"/><Relationship Id="rId1" Type="http://schemas.openxmlformats.org/officeDocument/2006/relationships/video" Target="file:///C:\Documents%20and%20Settings\a0wfkzz\My%20Documents\Omni%20Presentation\No%20Pictures.wmv"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pic>
        <p:nvPicPr>
          <p:cNvPr id="12293" name="Picture 4" descr="Caries Risk Assessment Form - paper version FINAL Feb2012.jpg"/>
          <p:cNvPicPr>
            <a:picLocks noChangeAspect="1"/>
          </p:cNvPicPr>
          <p:nvPr/>
        </p:nvPicPr>
        <p:blipFill>
          <a:blip r:embed="rId2" cstate="print"/>
          <a:srcRect/>
          <a:stretch>
            <a:fillRect/>
          </a:stretch>
        </p:blipFill>
        <p:spPr bwMode="auto">
          <a:xfrm>
            <a:off x="533400" y="0"/>
            <a:ext cx="6324600" cy="6553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Date Placeholder 1"/>
          <p:cNvSpPr txBox="1">
            <a:spLocks noGrp="1"/>
          </p:cNvSpPr>
          <p:nvPr/>
        </p:nvSpPr>
        <p:spPr bwMode="auto">
          <a:xfrm>
            <a:off x="657225" y="6572250"/>
            <a:ext cx="2133600" cy="200025"/>
          </a:xfrm>
          <a:prstGeom prst="rect">
            <a:avLst/>
          </a:prstGeom>
          <a:noFill/>
          <a:ln w="9525">
            <a:noFill/>
            <a:miter lim="800000"/>
            <a:headEnd/>
            <a:tailEnd/>
          </a:ln>
        </p:spPr>
        <p:txBody>
          <a:bodyPr lIns="0" tIns="0" rIns="0" bIns="0" anchor="b"/>
          <a:lstStyle/>
          <a:p>
            <a:r>
              <a:rPr lang="en-US" sz="1000">
                <a:solidFill>
                  <a:srgbClr val="808080"/>
                </a:solidFill>
                <a:latin typeface="Arial Narrow" pitchFamily="34" charset="0"/>
              </a:rPr>
              <a:t>© 3M 2008.  All Rights Reserved.</a:t>
            </a:r>
          </a:p>
        </p:txBody>
      </p:sp>
      <p:sp>
        <p:nvSpPr>
          <p:cNvPr id="13315" name="TextBox 2"/>
          <p:cNvSpPr txBox="1">
            <a:spLocks noChangeArrowheads="1"/>
          </p:cNvSpPr>
          <p:nvPr/>
        </p:nvSpPr>
        <p:spPr bwMode="auto">
          <a:xfrm>
            <a:off x="152400" y="304800"/>
            <a:ext cx="8610600" cy="915988"/>
          </a:xfrm>
          <a:prstGeom prst="rect">
            <a:avLst/>
          </a:prstGeom>
          <a:noFill/>
          <a:ln w="9525">
            <a:noFill/>
            <a:miter lim="800000"/>
            <a:headEnd/>
            <a:tailEnd/>
          </a:ln>
        </p:spPr>
        <p:txBody>
          <a:bodyPr>
            <a:spAutoFit/>
          </a:bodyPr>
          <a:lstStyle/>
          <a:p>
            <a:pPr algn="ctr"/>
            <a:r>
              <a:rPr lang="en-US" sz="3600" b="1">
                <a:solidFill>
                  <a:srgbClr val="0000FF"/>
                </a:solidFill>
              </a:rPr>
              <a:t>Moderate Risk</a:t>
            </a:r>
          </a:p>
          <a:p>
            <a:pPr algn="ctr"/>
            <a:r>
              <a:rPr lang="en-US" b="1"/>
              <a:t>6 + Years Old</a:t>
            </a:r>
          </a:p>
        </p:txBody>
      </p:sp>
      <p:sp>
        <p:nvSpPr>
          <p:cNvPr id="13316" name="TextBox 5"/>
          <p:cNvSpPr txBox="1">
            <a:spLocks noChangeArrowheads="1"/>
          </p:cNvSpPr>
          <p:nvPr/>
        </p:nvSpPr>
        <p:spPr bwMode="auto">
          <a:xfrm>
            <a:off x="381000" y="4419600"/>
            <a:ext cx="8534400" cy="2165350"/>
          </a:xfrm>
          <a:prstGeom prst="rect">
            <a:avLst/>
          </a:prstGeom>
          <a:noFill/>
          <a:ln w="9525">
            <a:noFill/>
            <a:miter lim="800000"/>
            <a:headEnd/>
            <a:tailEnd/>
          </a:ln>
        </p:spPr>
        <p:txBody>
          <a:bodyPr>
            <a:spAutoFit/>
          </a:bodyPr>
          <a:lstStyle/>
          <a:p>
            <a:r>
              <a:rPr lang="en-US" sz="1600" dirty="0"/>
              <a:t> </a:t>
            </a:r>
            <a:endParaRPr lang="en-US" b="1" i="1" dirty="0"/>
          </a:p>
          <a:p>
            <a:r>
              <a:rPr lang="en-US" b="1" i="1" dirty="0"/>
              <a:t> </a:t>
            </a:r>
            <a:r>
              <a:rPr lang="en-US" sz="2000" b="1" i="1" dirty="0"/>
              <a:t>Immediate benefits:</a:t>
            </a:r>
          </a:p>
          <a:p>
            <a:pPr>
              <a:buFontTx/>
              <a:buChar char="•"/>
            </a:pPr>
            <a:r>
              <a:rPr lang="en-US" sz="2000" b="1" i="1" dirty="0"/>
              <a:t>Control</a:t>
            </a:r>
          </a:p>
          <a:p>
            <a:pPr>
              <a:buFont typeface="Arial" pitchFamily="34" charset="0"/>
              <a:buChar char="•"/>
            </a:pPr>
            <a:r>
              <a:rPr lang="en-US" sz="2000" b="1" i="1" dirty="0"/>
              <a:t>Caries risk reduction</a:t>
            </a:r>
          </a:p>
          <a:p>
            <a:pPr>
              <a:buFont typeface="Arial" pitchFamily="34" charset="0"/>
              <a:buChar char="•"/>
            </a:pPr>
            <a:r>
              <a:rPr lang="en-US" sz="2000" b="1" i="1" dirty="0"/>
              <a:t>Enhance profit (average fee $25 )</a:t>
            </a:r>
          </a:p>
          <a:p>
            <a:r>
              <a:rPr lang="en-US" sz="2400" dirty="0"/>
              <a:t>                      </a:t>
            </a:r>
          </a:p>
          <a:p>
            <a:endParaRPr lang="en-US" sz="1600" dirty="0"/>
          </a:p>
        </p:txBody>
      </p:sp>
      <p:sp>
        <p:nvSpPr>
          <p:cNvPr id="13317" name="Text Box 6"/>
          <p:cNvSpPr txBox="1">
            <a:spLocks noChangeArrowheads="1"/>
          </p:cNvSpPr>
          <p:nvPr/>
        </p:nvSpPr>
        <p:spPr bwMode="auto">
          <a:xfrm>
            <a:off x="533400" y="1600200"/>
            <a:ext cx="8610600" cy="3195638"/>
          </a:xfrm>
          <a:prstGeom prst="rect">
            <a:avLst/>
          </a:prstGeom>
          <a:noFill/>
          <a:ln w="9525">
            <a:noFill/>
            <a:miter lim="800000"/>
            <a:headEnd/>
            <a:tailEnd/>
          </a:ln>
        </p:spPr>
        <p:txBody>
          <a:bodyPr>
            <a:spAutoFit/>
          </a:bodyPr>
          <a:lstStyle/>
          <a:p>
            <a:pPr>
              <a:spcBef>
                <a:spcPct val="50000"/>
              </a:spcBef>
              <a:buFontTx/>
              <a:buChar char="•"/>
            </a:pPr>
            <a:r>
              <a:rPr lang="en-US" sz="2400" dirty="0"/>
              <a:t>In office fluoride varnish with calcium and phosphate</a:t>
            </a:r>
          </a:p>
          <a:p>
            <a:pPr>
              <a:spcBef>
                <a:spcPct val="50000"/>
              </a:spcBef>
              <a:buFontTx/>
              <a:buChar char="•"/>
            </a:pPr>
            <a:r>
              <a:rPr lang="en-US" sz="2400" dirty="0"/>
              <a:t>Therapeutic </a:t>
            </a:r>
            <a:r>
              <a:rPr lang="en-US" sz="2400" dirty="0" err="1"/>
              <a:t>Xylitol</a:t>
            </a:r>
            <a:r>
              <a:rPr lang="en-US" sz="2400" dirty="0"/>
              <a:t> chewing gum or mints (2 grams 3 </a:t>
            </a:r>
            <a:r>
              <a:rPr lang="en-US" sz="2400" dirty="0" err="1"/>
              <a:t>x’s</a:t>
            </a:r>
            <a:r>
              <a:rPr lang="en-US" sz="2400" dirty="0"/>
              <a:t> daily</a:t>
            </a:r>
          </a:p>
          <a:p>
            <a:pPr>
              <a:spcBef>
                <a:spcPct val="50000"/>
              </a:spcBef>
              <a:buFontTx/>
              <a:buChar char="•"/>
            </a:pPr>
            <a:r>
              <a:rPr lang="en-US" sz="2400" dirty="0"/>
              <a:t>Avoid alcohol based mouth rinses</a:t>
            </a:r>
          </a:p>
          <a:p>
            <a:pPr>
              <a:spcBef>
                <a:spcPct val="50000"/>
              </a:spcBef>
              <a:buFontTx/>
              <a:buChar char="•"/>
            </a:pPr>
            <a:r>
              <a:rPr lang="en-US" sz="2400" dirty="0"/>
              <a:t>Low abrasive OTC or Medicated fluoride toothpaste</a:t>
            </a:r>
          </a:p>
          <a:p>
            <a:pPr>
              <a:spcBef>
                <a:spcPct val="50000"/>
              </a:spcBef>
              <a:buFontTx/>
              <a:buChar char="•"/>
            </a:pPr>
            <a:r>
              <a:rPr lang="en-US" sz="2400" dirty="0"/>
              <a:t>Re-Evaluate in 3 to 4 months</a:t>
            </a:r>
          </a:p>
          <a:p>
            <a:pPr>
              <a:spcBef>
                <a:spcPct val="50000"/>
              </a:spcBef>
            </a:pP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Date Placeholder 1"/>
          <p:cNvSpPr txBox="1">
            <a:spLocks noGrp="1"/>
          </p:cNvSpPr>
          <p:nvPr/>
        </p:nvSpPr>
        <p:spPr bwMode="auto">
          <a:xfrm>
            <a:off x="657225" y="6572250"/>
            <a:ext cx="2133600" cy="200025"/>
          </a:xfrm>
          <a:prstGeom prst="rect">
            <a:avLst/>
          </a:prstGeom>
          <a:noFill/>
          <a:ln w="9525">
            <a:noFill/>
            <a:miter lim="800000"/>
            <a:headEnd/>
            <a:tailEnd/>
          </a:ln>
        </p:spPr>
        <p:txBody>
          <a:bodyPr lIns="0" tIns="0" rIns="0" bIns="0" anchor="b"/>
          <a:lstStyle/>
          <a:p>
            <a:r>
              <a:rPr lang="en-US" sz="1000">
                <a:solidFill>
                  <a:srgbClr val="808080"/>
                </a:solidFill>
                <a:latin typeface="Arial Narrow" pitchFamily="34" charset="0"/>
              </a:rPr>
              <a:t>© 3M 2008.  All Rights Reserved.</a:t>
            </a:r>
          </a:p>
        </p:txBody>
      </p:sp>
      <p:sp>
        <p:nvSpPr>
          <p:cNvPr id="14339" name="TextBox 3"/>
          <p:cNvSpPr txBox="1">
            <a:spLocks noChangeArrowheads="1"/>
          </p:cNvSpPr>
          <p:nvPr/>
        </p:nvSpPr>
        <p:spPr bwMode="auto">
          <a:xfrm>
            <a:off x="0" y="228600"/>
            <a:ext cx="9144000" cy="1068388"/>
          </a:xfrm>
          <a:prstGeom prst="rect">
            <a:avLst/>
          </a:prstGeom>
          <a:noFill/>
          <a:ln w="9525">
            <a:noFill/>
            <a:miter lim="800000"/>
            <a:headEnd/>
            <a:tailEnd/>
          </a:ln>
        </p:spPr>
        <p:txBody>
          <a:bodyPr>
            <a:spAutoFit/>
          </a:bodyPr>
          <a:lstStyle/>
          <a:p>
            <a:pPr algn="ctr"/>
            <a:r>
              <a:rPr lang="en-US" sz="2800" b="1">
                <a:solidFill>
                  <a:srgbClr val="0000FF"/>
                </a:solidFill>
              </a:rPr>
              <a:t>High Risk Protocols</a:t>
            </a:r>
          </a:p>
          <a:p>
            <a:pPr algn="ctr"/>
            <a:r>
              <a:rPr lang="en-US" sz="2000" b="1">
                <a:solidFill>
                  <a:srgbClr val="0000FF"/>
                </a:solidFill>
              </a:rPr>
              <a:t>6 + years old</a:t>
            </a:r>
          </a:p>
          <a:p>
            <a:endParaRPr lang="en-US" sz="1600">
              <a:solidFill>
                <a:srgbClr val="0000FF"/>
              </a:solidFill>
            </a:endParaRPr>
          </a:p>
        </p:txBody>
      </p:sp>
      <p:sp>
        <p:nvSpPr>
          <p:cNvPr id="14340" name="TextBox 7"/>
          <p:cNvSpPr txBox="1">
            <a:spLocks noChangeArrowheads="1"/>
          </p:cNvSpPr>
          <p:nvPr/>
        </p:nvSpPr>
        <p:spPr bwMode="auto">
          <a:xfrm>
            <a:off x="457200" y="4343400"/>
            <a:ext cx="8991600" cy="2165350"/>
          </a:xfrm>
          <a:prstGeom prst="rect">
            <a:avLst/>
          </a:prstGeom>
          <a:noFill/>
          <a:ln w="9525">
            <a:noFill/>
            <a:miter lim="800000"/>
            <a:headEnd/>
            <a:tailEnd/>
          </a:ln>
        </p:spPr>
        <p:txBody>
          <a:bodyPr>
            <a:spAutoFit/>
          </a:bodyPr>
          <a:lstStyle/>
          <a:p>
            <a:r>
              <a:rPr lang="en-US" sz="1600" b="1" i="1" dirty="0"/>
              <a:t> </a:t>
            </a:r>
          </a:p>
          <a:p>
            <a:r>
              <a:rPr lang="en-US" sz="1600" i="1" dirty="0"/>
              <a:t>  </a:t>
            </a:r>
            <a:r>
              <a:rPr lang="en-US" sz="2000" b="1" i="1" u="sng" dirty="0"/>
              <a:t>Immediate Benefits:</a:t>
            </a:r>
          </a:p>
          <a:p>
            <a:pPr>
              <a:buFont typeface="Arial" pitchFamily="34" charset="0"/>
              <a:buChar char="•"/>
            </a:pPr>
            <a:r>
              <a:rPr lang="en-US" sz="2000" b="1" i="1" dirty="0"/>
              <a:t>Caries risk reduction, arresting and reversing early caries.</a:t>
            </a:r>
          </a:p>
          <a:p>
            <a:pPr>
              <a:buFont typeface="Arial" pitchFamily="34" charset="0"/>
              <a:buChar char="•"/>
            </a:pPr>
            <a:r>
              <a:rPr lang="en-US" sz="2000" b="1" i="1" dirty="0"/>
              <a:t>Increases patient and staff compliance</a:t>
            </a:r>
          </a:p>
          <a:p>
            <a:pPr>
              <a:buFont typeface="Arial" pitchFamily="34" charset="0"/>
              <a:buChar char="•"/>
            </a:pPr>
            <a:r>
              <a:rPr lang="en-US" sz="2000" b="1" i="1" dirty="0"/>
              <a:t>No trips to the store</a:t>
            </a:r>
          </a:p>
          <a:p>
            <a:pPr>
              <a:buFont typeface="Arial" pitchFamily="34" charset="0"/>
              <a:buChar char="•"/>
            </a:pPr>
            <a:r>
              <a:rPr lang="en-US" sz="2000" b="1" i="1" dirty="0"/>
              <a:t>Decreases product interactions</a:t>
            </a:r>
          </a:p>
          <a:p>
            <a:pPr>
              <a:buFont typeface="Arial" pitchFamily="34" charset="0"/>
              <a:buChar char="•"/>
            </a:pPr>
            <a:r>
              <a:rPr lang="en-US" sz="2000" b="1" i="1" dirty="0"/>
              <a:t>Enhanced production (Average fee $45 for both)</a:t>
            </a:r>
          </a:p>
        </p:txBody>
      </p:sp>
      <p:sp>
        <p:nvSpPr>
          <p:cNvPr id="14341" name="Text Box 6"/>
          <p:cNvSpPr txBox="1">
            <a:spLocks noChangeArrowheads="1"/>
          </p:cNvSpPr>
          <p:nvPr/>
        </p:nvSpPr>
        <p:spPr bwMode="auto">
          <a:xfrm>
            <a:off x="457200" y="914400"/>
            <a:ext cx="9144000" cy="3925888"/>
          </a:xfrm>
          <a:prstGeom prst="rect">
            <a:avLst/>
          </a:prstGeom>
          <a:noFill/>
          <a:ln w="9525">
            <a:noFill/>
            <a:miter lim="800000"/>
            <a:headEnd/>
            <a:tailEnd/>
          </a:ln>
        </p:spPr>
        <p:txBody>
          <a:bodyPr>
            <a:spAutoFit/>
          </a:bodyPr>
          <a:lstStyle/>
          <a:p>
            <a:pPr>
              <a:spcBef>
                <a:spcPct val="50000"/>
              </a:spcBef>
              <a:buFontTx/>
              <a:buChar char="•"/>
            </a:pPr>
            <a:r>
              <a:rPr lang="en-US" sz="2400" dirty="0"/>
              <a:t>In office fluoride varnish with calcium and phosphate</a:t>
            </a:r>
          </a:p>
          <a:p>
            <a:pPr>
              <a:spcBef>
                <a:spcPct val="50000"/>
              </a:spcBef>
              <a:buFontTx/>
              <a:buChar char="•"/>
            </a:pPr>
            <a:r>
              <a:rPr lang="en-US" sz="2400" dirty="0"/>
              <a:t>Therapeutic </a:t>
            </a:r>
            <a:r>
              <a:rPr lang="en-US" sz="2400" dirty="0" err="1"/>
              <a:t>Xylitol</a:t>
            </a:r>
            <a:r>
              <a:rPr lang="en-US" sz="2400" dirty="0"/>
              <a:t> chewing gum or mints (High risk 2 grams 5 </a:t>
            </a:r>
            <a:r>
              <a:rPr lang="en-US" sz="2400" dirty="0" err="1"/>
              <a:t>x’s</a:t>
            </a:r>
            <a:r>
              <a:rPr lang="en-US" sz="2400" dirty="0"/>
              <a:t> daily</a:t>
            </a:r>
          </a:p>
          <a:p>
            <a:pPr>
              <a:spcBef>
                <a:spcPct val="50000"/>
              </a:spcBef>
              <a:buFontTx/>
              <a:buChar char="•"/>
            </a:pPr>
            <a:r>
              <a:rPr lang="en-US" sz="2400" dirty="0"/>
              <a:t>Avoid alcohol based mouth rinses</a:t>
            </a:r>
          </a:p>
          <a:p>
            <a:pPr>
              <a:spcBef>
                <a:spcPct val="50000"/>
              </a:spcBef>
              <a:buFontTx/>
              <a:buChar char="•"/>
            </a:pPr>
            <a:r>
              <a:rPr lang="en-US" sz="2400" dirty="0"/>
              <a:t>Medicated prescription strength toothpaste with calcium phosphate</a:t>
            </a:r>
          </a:p>
          <a:p>
            <a:pPr>
              <a:spcBef>
                <a:spcPct val="50000"/>
              </a:spcBef>
              <a:buFontTx/>
              <a:buChar char="•"/>
            </a:pPr>
            <a:r>
              <a:rPr lang="en-US" sz="2400" dirty="0"/>
              <a:t>Home Care Review</a:t>
            </a:r>
          </a:p>
          <a:p>
            <a:pPr>
              <a:spcBef>
                <a:spcPct val="50000"/>
              </a:spcBef>
              <a:buFontTx/>
              <a:buChar char="•"/>
            </a:pPr>
            <a:r>
              <a:rPr lang="en-US" sz="2400" dirty="0"/>
              <a:t>Re-Evaluate in 3 months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85800" y="1752600"/>
            <a:ext cx="3962400" cy="4572000"/>
          </a:xfrm>
          <a:prstGeom prst="roundRect">
            <a:avLst/>
          </a:prstGeom>
          <a:solidFill>
            <a:srgbClr val="C5F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defRPr/>
            </a:pPr>
            <a:endParaRPr lang="en-US" sz="2800" b="1" dirty="0" smtClean="0">
              <a:solidFill>
                <a:schemeClr val="tx1"/>
              </a:solidFill>
            </a:endParaRPr>
          </a:p>
          <a:p>
            <a:pPr algn="ctr" eaLnBrk="1" hangingPunct="1">
              <a:buFontTx/>
              <a:buNone/>
              <a:defRPr/>
            </a:pPr>
            <a:endParaRPr lang="en-US" sz="2800" b="1" dirty="0" smtClean="0">
              <a:solidFill>
                <a:schemeClr val="tx1"/>
              </a:solidFill>
            </a:endParaRPr>
          </a:p>
          <a:p>
            <a:pPr algn="ctr" eaLnBrk="1" hangingPunct="1">
              <a:buFontTx/>
              <a:buNone/>
              <a:defRPr/>
            </a:pPr>
            <a:r>
              <a:rPr lang="en-US" sz="2800" b="1" dirty="0" smtClean="0">
                <a:solidFill>
                  <a:schemeClr val="tx1"/>
                </a:solidFill>
              </a:rPr>
              <a:t>Production Before </a:t>
            </a:r>
            <a:r>
              <a:rPr lang="en-US" sz="2800" b="1" dirty="0" err="1" smtClean="0">
                <a:solidFill>
                  <a:schemeClr val="tx1"/>
                </a:solidFill>
              </a:rPr>
              <a:t>CaMBRA</a:t>
            </a:r>
            <a:endParaRPr lang="en-US" sz="2800" b="1" dirty="0" smtClean="0">
              <a:solidFill>
                <a:schemeClr val="tx1"/>
              </a:solidFill>
            </a:endParaRPr>
          </a:p>
          <a:p>
            <a:pPr algn="ctr" eaLnBrk="1" hangingPunct="1">
              <a:buFontTx/>
              <a:buNone/>
              <a:defRPr/>
            </a:pPr>
            <a:endParaRPr lang="en-US" sz="2400" b="1" dirty="0" smtClean="0">
              <a:solidFill>
                <a:schemeClr val="tx1"/>
              </a:solidFill>
            </a:endParaRPr>
          </a:p>
          <a:p>
            <a:pPr algn="ctr" eaLnBrk="1" hangingPunct="1">
              <a:buFontTx/>
              <a:buNone/>
              <a:defRPr/>
            </a:pPr>
            <a:r>
              <a:rPr lang="en-US" sz="3600" b="1" dirty="0" smtClean="0">
                <a:solidFill>
                  <a:schemeClr val="tx1"/>
                </a:solidFill>
              </a:rPr>
              <a:t>$240,000</a:t>
            </a:r>
          </a:p>
          <a:p>
            <a:pPr algn="ctr" eaLnBrk="1" hangingPunct="1">
              <a:buFontTx/>
              <a:buNone/>
              <a:defRPr/>
            </a:pPr>
            <a:endParaRPr lang="en-US" sz="2400" b="1" dirty="0" smtClean="0">
              <a:solidFill>
                <a:schemeClr val="tx1"/>
              </a:solidFill>
            </a:endParaRPr>
          </a:p>
          <a:p>
            <a:pPr algn="ctr" eaLnBrk="1" hangingPunct="1">
              <a:buFontTx/>
              <a:buNone/>
              <a:defRPr/>
            </a:pPr>
            <a:endParaRPr lang="en-US" sz="2400" b="1" dirty="0" smtClean="0">
              <a:solidFill>
                <a:schemeClr val="tx1"/>
              </a:solidFill>
            </a:endParaRPr>
          </a:p>
          <a:p>
            <a:pPr lvl="1" eaLnBrk="1" hangingPunct="1">
              <a:buFontTx/>
              <a:buNone/>
              <a:defRPr/>
            </a:pPr>
            <a:endParaRPr lang="en-US" sz="2400" b="1" dirty="0" smtClean="0">
              <a:solidFill>
                <a:schemeClr val="tx1"/>
              </a:solidFill>
            </a:endParaRPr>
          </a:p>
          <a:p>
            <a:pPr algn="r" eaLnBrk="1" hangingPunct="1">
              <a:buFontTx/>
              <a:buNone/>
              <a:defRPr/>
            </a:pPr>
            <a:endParaRPr lang="en-US" sz="2400" b="1" dirty="0" smtClean="0">
              <a:solidFill>
                <a:schemeClr val="tx1"/>
              </a:solidFill>
            </a:endParaRPr>
          </a:p>
        </p:txBody>
      </p:sp>
      <p:sp>
        <p:nvSpPr>
          <p:cNvPr id="15363" name="TextBox 2"/>
          <p:cNvSpPr>
            <a:spLocks noGrp="1" noChangeArrowheads="1"/>
          </p:cNvSpPr>
          <p:nvPr>
            <p:ph type="title" idx="4294967295"/>
          </p:nvPr>
        </p:nvSpPr>
        <p:spPr>
          <a:xfrm>
            <a:off x="838200" y="39598"/>
            <a:ext cx="7391400" cy="1200329"/>
          </a:xfrm>
        </p:spPr>
        <p:txBody>
          <a:bodyPr wrap="square">
            <a:spAutoFit/>
          </a:bodyPr>
          <a:lstStyle/>
          <a:p>
            <a:pPr eaLnBrk="1" hangingPunct="1"/>
            <a:r>
              <a:rPr lang="en-US" sz="2400" b="1" dirty="0" smtClean="0"/>
              <a:t/>
            </a:r>
            <a:br>
              <a:rPr lang="en-US" sz="2400" b="1" dirty="0" smtClean="0"/>
            </a:br>
            <a:r>
              <a:rPr lang="en-US" sz="2400" b="1" dirty="0" smtClean="0"/>
              <a:t>5 days a week/ 48 weeks a year</a:t>
            </a:r>
            <a:br>
              <a:rPr lang="en-US" sz="2400" b="1" dirty="0" smtClean="0"/>
            </a:br>
            <a:r>
              <a:rPr lang="en-US" sz="2400" b="1" dirty="0" smtClean="0"/>
              <a:t/>
            </a:r>
            <a:br>
              <a:rPr lang="en-US" sz="2400" b="1" dirty="0" smtClean="0"/>
            </a:br>
            <a:r>
              <a:rPr lang="en-US" sz="2400" b="1" dirty="0" smtClean="0"/>
              <a:t>Production increases decay decreases</a:t>
            </a:r>
          </a:p>
        </p:txBody>
      </p:sp>
      <p:sp>
        <p:nvSpPr>
          <p:cNvPr id="5" name="Content Placeholder 3"/>
          <p:cNvSpPr txBox="1">
            <a:spLocks/>
          </p:cNvSpPr>
          <p:nvPr/>
        </p:nvSpPr>
        <p:spPr bwMode="auto">
          <a:xfrm>
            <a:off x="4876800" y="1828800"/>
            <a:ext cx="3962400" cy="4572000"/>
          </a:xfrm>
          <a:prstGeom prst="roundRect">
            <a:avLst/>
          </a:prstGeom>
          <a:solidFill>
            <a:srgbClr val="C5F0FF"/>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spcBef>
                <a:spcPct val="20000"/>
              </a:spcBef>
              <a:spcAft>
                <a:spcPct val="15000"/>
              </a:spcAft>
              <a:buClr>
                <a:srgbClr val="4B63AE"/>
              </a:buClr>
              <a:buFont typeface="Wingdings" pitchFamily="2" charset="2"/>
              <a:buNone/>
              <a:defRPr/>
            </a:pPr>
            <a:endParaRPr lang="en-US" sz="2400" b="1">
              <a:solidFill>
                <a:schemeClr val="tx1"/>
              </a:solidFill>
            </a:endParaRPr>
          </a:p>
          <a:p>
            <a:pPr marL="342900" indent="-342900" algn="ctr">
              <a:spcBef>
                <a:spcPct val="20000"/>
              </a:spcBef>
              <a:spcAft>
                <a:spcPct val="15000"/>
              </a:spcAft>
              <a:buClr>
                <a:srgbClr val="4B63AE"/>
              </a:buClr>
              <a:buFont typeface="Wingdings" pitchFamily="2" charset="2"/>
              <a:buNone/>
              <a:defRPr/>
            </a:pPr>
            <a:endParaRPr lang="en-US" sz="2800" b="1">
              <a:solidFill>
                <a:schemeClr val="tx1"/>
              </a:solidFill>
            </a:endParaRPr>
          </a:p>
          <a:p>
            <a:pPr marL="342900" indent="-342900" algn="ctr">
              <a:spcBef>
                <a:spcPct val="20000"/>
              </a:spcBef>
              <a:spcAft>
                <a:spcPct val="15000"/>
              </a:spcAft>
              <a:buClr>
                <a:srgbClr val="4B63AE"/>
              </a:buClr>
              <a:buFont typeface="Wingdings" pitchFamily="2" charset="2"/>
              <a:buNone/>
              <a:defRPr/>
            </a:pPr>
            <a:r>
              <a:rPr lang="en-US" sz="2800" b="1">
                <a:solidFill>
                  <a:schemeClr val="tx1"/>
                </a:solidFill>
              </a:rPr>
              <a:t>Production After CaMBRA</a:t>
            </a:r>
          </a:p>
          <a:p>
            <a:pPr marL="342900" indent="-342900" algn="ctr">
              <a:spcBef>
                <a:spcPct val="20000"/>
              </a:spcBef>
              <a:spcAft>
                <a:spcPct val="15000"/>
              </a:spcAft>
              <a:buClr>
                <a:srgbClr val="4B63AE"/>
              </a:buClr>
              <a:buFont typeface="Wingdings" pitchFamily="2" charset="2"/>
              <a:buNone/>
              <a:defRPr/>
            </a:pPr>
            <a:endParaRPr lang="en-US" sz="2400" b="1">
              <a:solidFill>
                <a:schemeClr val="tx1"/>
              </a:solidFill>
            </a:endParaRPr>
          </a:p>
          <a:p>
            <a:pPr marL="342900" indent="-342900" algn="ctr">
              <a:spcBef>
                <a:spcPct val="20000"/>
              </a:spcBef>
              <a:spcAft>
                <a:spcPct val="15000"/>
              </a:spcAft>
              <a:buClr>
                <a:srgbClr val="4B63AE"/>
              </a:buClr>
              <a:buFont typeface="Wingdings" pitchFamily="2" charset="2"/>
              <a:buNone/>
              <a:defRPr/>
            </a:pPr>
            <a:r>
              <a:rPr lang="en-US" sz="4000" b="1">
                <a:solidFill>
                  <a:schemeClr val="tx1"/>
                </a:solidFill>
              </a:rPr>
              <a:t>$340,560</a:t>
            </a:r>
          </a:p>
          <a:p>
            <a:pPr marL="342900" indent="-342900" algn="ctr">
              <a:spcBef>
                <a:spcPct val="20000"/>
              </a:spcBef>
              <a:spcAft>
                <a:spcPct val="15000"/>
              </a:spcAft>
              <a:buClr>
                <a:srgbClr val="4B63AE"/>
              </a:buClr>
              <a:buFont typeface="Wingdings" pitchFamily="2" charset="2"/>
              <a:buNone/>
              <a:defRPr/>
            </a:pPr>
            <a:endParaRPr lang="en-US" sz="2000" b="1">
              <a:solidFill>
                <a:schemeClr val="tx1"/>
              </a:solidFill>
            </a:endParaRPr>
          </a:p>
          <a:p>
            <a:pPr marL="342900" indent="-342900" algn="ctr">
              <a:spcBef>
                <a:spcPct val="20000"/>
              </a:spcBef>
              <a:spcAft>
                <a:spcPct val="15000"/>
              </a:spcAft>
              <a:buClr>
                <a:srgbClr val="4B63AE"/>
              </a:buClr>
              <a:buFont typeface="Wingdings" pitchFamily="2" charset="2"/>
              <a:buNone/>
              <a:defRPr/>
            </a:pPr>
            <a:endParaRPr lang="en-US" sz="2000" b="1">
              <a:solidFill>
                <a:schemeClr val="tx1"/>
              </a:solidFill>
            </a:endParaRPr>
          </a:p>
          <a:p>
            <a:pPr marL="742950" lvl="1" indent="-285750">
              <a:spcBef>
                <a:spcPct val="10000"/>
              </a:spcBef>
              <a:spcAft>
                <a:spcPct val="20000"/>
              </a:spcAft>
              <a:buClr>
                <a:srgbClr val="808080"/>
              </a:buClr>
              <a:buSzPct val="60000"/>
              <a:buFont typeface="Wingdings" pitchFamily="2" charset="2"/>
              <a:buNone/>
              <a:defRPr/>
            </a:pPr>
            <a:endParaRPr lang="en-US" sz="2000" b="1" i="1">
              <a:solidFill>
                <a:schemeClr val="tx1"/>
              </a:solidFill>
            </a:endParaRPr>
          </a:p>
          <a:p>
            <a:pPr marL="342900" indent="-342900" algn="r">
              <a:spcBef>
                <a:spcPct val="20000"/>
              </a:spcBef>
              <a:spcAft>
                <a:spcPct val="15000"/>
              </a:spcAft>
              <a:buClr>
                <a:srgbClr val="4B63AE"/>
              </a:buClr>
              <a:buFont typeface="Wingdings" pitchFamily="2" charset="2"/>
              <a:buNone/>
              <a:defRPr/>
            </a:pPr>
            <a:endParaRPr lang="en-US" sz="2000" b="1">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181600" y="1752600"/>
            <a:ext cx="3733800" cy="4525963"/>
          </a:xfrm>
          <a:prstGeom prst="roundRect">
            <a:avLst/>
          </a:prstGeom>
          <a:solidFill>
            <a:srgbClr val="C5F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Tx/>
              <a:buNone/>
              <a:defRPr/>
            </a:pPr>
            <a:r>
              <a:rPr lang="en-US" sz="2000" b="1" smtClean="0">
                <a:solidFill>
                  <a:schemeClr val="tx1"/>
                </a:solidFill>
              </a:rPr>
              <a:t>After Implementing CaMBRA</a:t>
            </a:r>
          </a:p>
          <a:p>
            <a:pPr eaLnBrk="1" hangingPunct="1">
              <a:buFontTx/>
              <a:buNone/>
              <a:defRPr/>
            </a:pPr>
            <a:endParaRPr lang="en-US" sz="2000" b="1" smtClean="0">
              <a:solidFill>
                <a:schemeClr val="tx1"/>
              </a:solidFill>
            </a:endParaRPr>
          </a:p>
          <a:p>
            <a:pPr eaLnBrk="1" hangingPunct="1">
              <a:buFontTx/>
              <a:buNone/>
              <a:defRPr/>
            </a:pPr>
            <a:r>
              <a:rPr lang="en-US" sz="2000" b="1" smtClean="0">
                <a:solidFill>
                  <a:schemeClr val="tx1"/>
                </a:solidFill>
              </a:rPr>
              <a:t>8 Hygiene Patients / day</a:t>
            </a:r>
          </a:p>
          <a:p>
            <a:pPr lvl="1" eaLnBrk="1" hangingPunct="1">
              <a:buFontTx/>
              <a:buNone/>
              <a:defRPr/>
            </a:pPr>
            <a:r>
              <a:rPr lang="en-US" sz="1600" b="1" smtClean="0">
                <a:solidFill>
                  <a:schemeClr val="tx1"/>
                </a:solidFill>
              </a:rPr>
              <a:t>1</a:t>
            </a:r>
            <a:r>
              <a:rPr lang="en-US" sz="2000" b="1" smtClean="0">
                <a:solidFill>
                  <a:schemeClr val="tx1"/>
                </a:solidFill>
              </a:rPr>
              <a:t> - Low to Moderate Risk</a:t>
            </a:r>
          </a:p>
          <a:p>
            <a:pPr lvl="1" eaLnBrk="1" hangingPunct="1">
              <a:buFontTx/>
              <a:buNone/>
              <a:defRPr/>
            </a:pPr>
            <a:r>
              <a:rPr lang="en-US" sz="2000" b="1" smtClean="0">
                <a:solidFill>
                  <a:schemeClr val="tx1"/>
                </a:solidFill>
              </a:rPr>
              <a:t>6 – High Risk</a:t>
            </a:r>
          </a:p>
          <a:p>
            <a:pPr lvl="1" eaLnBrk="1" hangingPunct="1">
              <a:buFontTx/>
              <a:buNone/>
              <a:defRPr/>
            </a:pPr>
            <a:r>
              <a:rPr lang="en-US" sz="2000" b="1" smtClean="0">
                <a:solidFill>
                  <a:schemeClr val="tx1"/>
                </a:solidFill>
              </a:rPr>
              <a:t>1 – Extremely High Risk</a:t>
            </a:r>
          </a:p>
          <a:p>
            <a:pPr eaLnBrk="1" hangingPunct="1">
              <a:buFontTx/>
              <a:buNone/>
              <a:defRPr/>
            </a:pPr>
            <a:r>
              <a:rPr lang="en-US" sz="2000" b="1" smtClean="0">
                <a:solidFill>
                  <a:schemeClr val="tx1"/>
                </a:solidFill>
              </a:rPr>
              <a:t>Total Production = $1419 / day</a:t>
            </a:r>
          </a:p>
          <a:p>
            <a:pPr algn="r" eaLnBrk="1" hangingPunct="1">
              <a:buFontTx/>
              <a:buNone/>
              <a:defRPr/>
            </a:pPr>
            <a:r>
              <a:rPr lang="en-US" sz="2000" b="1" smtClean="0">
                <a:solidFill>
                  <a:schemeClr val="tx1"/>
                </a:solidFill>
              </a:rPr>
              <a:t>=$7095 / week</a:t>
            </a:r>
          </a:p>
          <a:p>
            <a:pPr algn="r" eaLnBrk="1" hangingPunct="1">
              <a:buFontTx/>
              <a:buNone/>
              <a:defRPr/>
            </a:pPr>
            <a:r>
              <a:rPr lang="en-US" sz="2000" b="1" smtClean="0">
                <a:solidFill>
                  <a:schemeClr val="tx1"/>
                </a:solidFill>
              </a:rPr>
              <a:t>=$340,560 / year</a:t>
            </a:r>
          </a:p>
        </p:txBody>
      </p:sp>
      <p:sp>
        <p:nvSpPr>
          <p:cNvPr id="16388" name="TextBox 2"/>
          <p:cNvSpPr>
            <a:spLocks noGrp="1" noChangeArrowheads="1"/>
          </p:cNvSpPr>
          <p:nvPr>
            <p:ph type="title" idx="4294967295"/>
          </p:nvPr>
        </p:nvSpPr>
        <p:spPr>
          <a:xfrm>
            <a:off x="533400" y="0"/>
            <a:ext cx="8229600" cy="1323975"/>
          </a:xfrm>
        </p:spPr>
        <p:txBody>
          <a:bodyPr>
            <a:spAutoFit/>
          </a:bodyPr>
          <a:lstStyle/>
          <a:p>
            <a:pPr eaLnBrk="1" hangingPunct="1"/>
            <a:r>
              <a:rPr lang="en-US" sz="2000" b="1" dirty="0" smtClean="0"/>
              <a:t/>
            </a:r>
            <a:br>
              <a:rPr lang="en-US" sz="2000" b="1" dirty="0" smtClean="0"/>
            </a:br>
            <a:r>
              <a:rPr lang="en-US" sz="2000" b="1" dirty="0" smtClean="0"/>
              <a:t>5 days a week/ 48 weeks a year</a:t>
            </a:r>
            <a:br>
              <a:rPr lang="en-US" sz="2000" b="1" dirty="0" smtClean="0"/>
            </a:br>
            <a:r>
              <a:rPr lang="en-US" sz="2000" b="1" dirty="0" smtClean="0"/>
              <a:t/>
            </a:r>
            <a:br>
              <a:rPr lang="en-US" sz="2000" b="1" dirty="0" smtClean="0"/>
            </a:br>
            <a:r>
              <a:rPr lang="en-US" sz="2000" b="1" dirty="0" smtClean="0"/>
              <a:t>Production increases decay decreases</a:t>
            </a:r>
          </a:p>
        </p:txBody>
      </p:sp>
      <p:sp>
        <p:nvSpPr>
          <p:cNvPr id="5" name="Rounded Rectangle 4"/>
          <p:cNvSpPr/>
          <p:nvPr/>
        </p:nvSpPr>
        <p:spPr>
          <a:xfrm>
            <a:off x="838200" y="1752600"/>
            <a:ext cx="3810000" cy="4495800"/>
          </a:xfrm>
          <a:prstGeom prst="roundRect">
            <a:avLst/>
          </a:prstGeom>
          <a:solidFill>
            <a:srgbClr val="C5F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r>
              <a:rPr lang="en-US" sz="2000" b="1" dirty="0">
                <a:solidFill>
                  <a:schemeClr val="tx1"/>
                </a:solidFill>
              </a:rPr>
              <a:t>Before Implementing </a:t>
            </a:r>
            <a:r>
              <a:rPr lang="en-US" sz="2000" b="1" dirty="0" err="1">
                <a:solidFill>
                  <a:schemeClr val="tx1"/>
                </a:solidFill>
              </a:rPr>
              <a:t>CaMBRA</a:t>
            </a:r>
            <a:endParaRPr lang="en-US" sz="2000" b="1" dirty="0">
              <a:solidFill>
                <a:schemeClr val="tx1"/>
              </a:solidFill>
            </a:endParaRPr>
          </a:p>
          <a:p>
            <a:pPr algn="ctr">
              <a:defRPr/>
            </a:pPr>
            <a:r>
              <a:rPr lang="en-US" sz="2000" b="1" dirty="0">
                <a:solidFill>
                  <a:schemeClr val="tx1"/>
                </a:solidFill>
              </a:rPr>
              <a:t> </a:t>
            </a:r>
          </a:p>
          <a:p>
            <a:pPr algn="ctr">
              <a:defRPr/>
            </a:pPr>
            <a:endParaRPr lang="en-US" sz="2000" b="1" dirty="0">
              <a:solidFill>
                <a:schemeClr val="tx1"/>
              </a:solidFill>
            </a:endParaRPr>
          </a:p>
          <a:p>
            <a:pPr algn="ctr">
              <a:defRPr/>
            </a:pPr>
            <a:r>
              <a:rPr lang="en-US" sz="2000" b="1" dirty="0">
                <a:solidFill>
                  <a:schemeClr val="tx1"/>
                </a:solidFill>
              </a:rPr>
              <a:t>8 Hygiene Patients / day@$125 each = $1000 / day</a:t>
            </a:r>
          </a:p>
          <a:p>
            <a:pPr algn="r">
              <a:defRPr/>
            </a:pPr>
            <a:endParaRPr lang="en-US" sz="2000" b="1" dirty="0">
              <a:solidFill>
                <a:schemeClr val="tx1"/>
              </a:solidFill>
            </a:endParaRPr>
          </a:p>
          <a:p>
            <a:pPr algn="r">
              <a:defRPr/>
            </a:pPr>
            <a:endParaRPr lang="en-US" sz="2000" b="1" dirty="0">
              <a:solidFill>
                <a:schemeClr val="tx1"/>
              </a:solidFill>
            </a:endParaRPr>
          </a:p>
          <a:p>
            <a:pPr algn="r">
              <a:defRPr/>
            </a:pPr>
            <a:endParaRPr lang="en-US" sz="2000" b="1" dirty="0">
              <a:solidFill>
                <a:schemeClr val="tx1"/>
              </a:solidFill>
            </a:endParaRPr>
          </a:p>
          <a:p>
            <a:pPr algn="r">
              <a:defRPr/>
            </a:pPr>
            <a:endParaRPr lang="en-US" sz="2000" b="1" dirty="0">
              <a:solidFill>
                <a:schemeClr val="tx1"/>
              </a:solidFill>
            </a:endParaRPr>
          </a:p>
          <a:p>
            <a:pPr algn="r">
              <a:defRPr/>
            </a:pPr>
            <a:r>
              <a:rPr lang="en-US" sz="2000" b="1" dirty="0">
                <a:solidFill>
                  <a:schemeClr val="tx1"/>
                </a:solidFill>
              </a:rPr>
              <a:t>=$5000 / week</a:t>
            </a:r>
          </a:p>
          <a:p>
            <a:pPr algn="r">
              <a:defRPr/>
            </a:pPr>
            <a:r>
              <a:rPr lang="en-US" sz="2000" b="1" dirty="0">
                <a:solidFill>
                  <a:schemeClr val="tx1"/>
                </a:solidFill>
              </a:rPr>
              <a:t>=$240,000 / year</a:t>
            </a: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a:p>
            <a:pPr algn="ctr">
              <a:defRPr/>
            </a:pPr>
            <a:endParaRPr lang="en-US" sz="2000" b="1"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228600"/>
            <a:ext cx="8229600" cy="1752600"/>
          </a:xfrm>
        </p:spPr>
        <p:txBody>
          <a:bodyPr/>
          <a:lstStyle/>
          <a:p>
            <a:pPr algn="ctr" eaLnBrk="1" hangingPunct="1">
              <a:lnSpc>
                <a:spcPct val="80000"/>
              </a:lnSpc>
              <a:buFontTx/>
              <a:buNone/>
            </a:pPr>
            <a:r>
              <a:rPr lang="en-US" sz="4400" b="1" i="1" smtClean="0"/>
              <a:t>De-Mineralization</a:t>
            </a:r>
          </a:p>
          <a:p>
            <a:pPr algn="ctr" eaLnBrk="1" hangingPunct="1">
              <a:lnSpc>
                <a:spcPct val="80000"/>
              </a:lnSpc>
              <a:buFontTx/>
              <a:buNone/>
            </a:pPr>
            <a:r>
              <a:rPr lang="en-US" sz="2800" b="1" i="1" smtClean="0"/>
              <a:t>And </a:t>
            </a:r>
          </a:p>
          <a:p>
            <a:pPr algn="ctr" eaLnBrk="1" hangingPunct="1">
              <a:lnSpc>
                <a:spcPct val="80000"/>
              </a:lnSpc>
              <a:buFontTx/>
              <a:buNone/>
            </a:pPr>
            <a:r>
              <a:rPr lang="en-US" sz="4400" b="1" i="1" smtClean="0"/>
              <a:t>Re-Mineralization</a:t>
            </a:r>
          </a:p>
        </p:txBody>
      </p:sp>
      <p:sp>
        <p:nvSpPr>
          <p:cNvPr id="17411" name="Rectangle 4"/>
          <p:cNvSpPr>
            <a:spLocks noChangeArrowheads="1"/>
          </p:cNvSpPr>
          <p:nvPr/>
        </p:nvSpPr>
        <p:spPr bwMode="auto">
          <a:xfrm>
            <a:off x="609600" y="2895600"/>
            <a:ext cx="8150225" cy="3629025"/>
          </a:xfrm>
          <a:prstGeom prst="rect">
            <a:avLst/>
          </a:prstGeom>
          <a:noFill/>
          <a:ln w="9525">
            <a:noFill/>
            <a:miter lim="800000"/>
            <a:headEnd/>
            <a:tailEnd/>
          </a:ln>
        </p:spPr>
        <p:txBody>
          <a:bodyPr>
            <a:spAutoFit/>
          </a:bodyPr>
          <a:lstStyle/>
          <a:p>
            <a:r>
              <a:rPr lang="en-US" sz="3200" b="1" i="1">
                <a:solidFill>
                  <a:srgbClr val="0000FF"/>
                </a:solidFill>
              </a:rPr>
              <a:t> </a:t>
            </a:r>
            <a:r>
              <a:rPr lang="en-US" sz="2800" b="1" i="1">
                <a:solidFill>
                  <a:srgbClr val="0000FF"/>
                </a:solidFill>
              </a:rPr>
              <a:t>Dental caries result when the rate of demineralization exceeds the rate of remineralization and the lattice work is destroyed.</a:t>
            </a:r>
            <a:br>
              <a:rPr lang="en-US" sz="2800" b="1" i="1">
                <a:solidFill>
                  <a:srgbClr val="0000FF"/>
                </a:solidFill>
              </a:rPr>
            </a:br>
            <a:endParaRPr lang="en-US" sz="2800" b="1" i="1">
              <a:solidFill>
                <a:srgbClr val="0000FF"/>
              </a:solidFill>
            </a:endParaRPr>
          </a:p>
          <a:p>
            <a:r>
              <a:rPr lang="en-US" sz="2800" b="1" i="1">
                <a:solidFill>
                  <a:srgbClr val="0000FF"/>
                </a:solidFill>
              </a:rPr>
              <a:t>Fluoride, Calcium and Phosphate aid in strengthening the weak lattice work to prevent cavitations</a:t>
            </a:r>
            <a:r>
              <a:rPr lang="en-US" sz="3200" b="1" i="1">
                <a:solidFill>
                  <a:srgbClr val="0000FF"/>
                </a:solidFill>
              </a:rPr>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solidFill>
                  <a:srgbClr val="0000FF"/>
                </a:solidFill>
                <a:latin typeface="Times New Roman" pitchFamily="18" charset="0"/>
              </a:rPr>
              <a:t>PH Balance in the Oral Cavity of an Average Patient</a:t>
            </a:r>
          </a:p>
        </p:txBody>
      </p:sp>
      <p:pic>
        <p:nvPicPr>
          <p:cNvPr id="18435" name="Picture 3" descr="cariesxfig1"/>
          <p:cNvPicPr>
            <a:picLocks noChangeAspect="1" noChangeArrowheads="1"/>
          </p:cNvPicPr>
          <p:nvPr/>
        </p:nvPicPr>
        <p:blipFill>
          <a:blip r:embed="rId2" cstate="print"/>
          <a:srcRect/>
          <a:stretch>
            <a:fillRect/>
          </a:stretch>
        </p:blipFill>
        <p:spPr bwMode="auto">
          <a:xfrm>
            <a:off x="1676400" y="1828800"/>
            <a:ext cx="5924550" cy="44481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2575" y="311150"/>
            <a:ext cx="8229600" cy="1143000"/>
          </a:xfrm>
          <a:noFill/>
        </p:spPr>
        <p:txBody>
          <a:bodyPr/>
          <a:lstStyle/>
          <a:p>
            <a:pPr eaLnBrk="1" hangingPunct="1"/>
            <a:r>
              <a:rPr lang="en-US" smtClean="0"/>
              <a:t>Dental Caries – Progressive Disease</a:t>
            </a:r>
          </a:p>
        </p:txBody>
      </p:sp>
      <p:sp>
        <p:nvSpPr>
          <p:cNvPr id="158723" name="AutoShape 3"/>
          <p:cNvSpPr>
            <a:spLocks noChangeArrowheads="1"/>
          </p:cNvSpPr>
          <p:nvPr/>
        </p:nvSpPr>
        <p:spPr bwMode="auto">
          <a:xfrm>
            <a:off x="1066800" y="3352800"/>
            <a:ext cx="7265988" cy="858838"/>
          </a:xfrm>
          <a:prstGeom prst="rightArrow">
            <a:avLst>
              <a:gd name="adj1" fmla="val 45398"/>
              <a:gd name="adj2" fmla="val 53151"/>
            </a:avLst>
          </a:prstGeom>
          <a:gradFill rotWithShape="1">
            <a:gsLst>
              <a:gs pos="0">
                <a:schemeClr val="accent1">
                  <a:gamma/>
                  <a:tint val="0"/>
                  <a:invGamma/>
                </a:schemeClr>
              </a:gs>
              <a:gs pos="100000">
                <a:schemeClr val="accent1"/>
              </a:gs>
            </a:gsLst>
            <a:lin ang="0" scaled="1"/>
          </a:gradFill>
          <a:ln w="9525">
            <a:solidFill>
              <a:schemeClr val="tx1"/>
            </a:solidFill>
            <a:miter lim="800000"/>
            <a:headEnd/>
            <a:tailEnd/>
          </a:ln>
          <a:effectLst/>
        </p:spPr>
        <p:txBody>
          <a:bodyPr wrap="none" anchor="ctr"/>
          <a:lstStyle/>
          <a:p>
            <a:pPr>
              <a:defRPr/>
            </a:pPr>
            <a:endParaRPr lang="en-US"/>
          </a:p>
        </p:txBody>
      </p:sp>
      <p:sp>
        <p:nvSpPr>
          <p:cNvPr id="19460" name="Text Box 4"/>
          <p:cNvSpPr txBox="1">
            <a:spLocks noChangeArrowheads="1"/>
          </p:cNvSpPr>
          <p:nvPr/>
        </p:nvSpPr>
        <p:spPr bwMode="auto">
          <a:xfrm>
            <a:off x="1066800" y="3657600"/>
            <a:ext cx="1120775" cy="304800"/>
          </a:xfrm>
          <a:prstGeom prst="rect">
            <a:avLst/>
          </a:prstGeom>
          <a:noFill/>
          <a:ln w="9525">
            <a:noFill/>
            <a:miter lim="800000"/>
            <a:headEnd/>
            <a:tailEnd/>
          </a:ln>
        </p:spPr>
        <p:txBody>
          <a:bodyPr>
            <a:spAutoFit/>
          </a:bodyPr>
          <a:lstStyle/>
          <a:p>
            <a:pPr algn="ctr">
              <a:spcBef>
                <a:spcPct val="50000"/>
              </a:spcBef>
            </a:pPr>
            <a:r>
              <a:rPr lang="en-US" sz="1400"/>
              <a:t>No Caries</a:t>
            </a:r>
          </a:p>
        </p:txBody>
      </p:sp>
      <p:sp>
        <p:nvSpPr>
          <p:cNvPr id="19461" name="Text Box 5"/>
          <p:cNvSpPr txBox="1">
            <a:spLocks noChangeArrowheads="1"/>
          </p:cNvSpPr>
          <p:nvPr/>
        </p:nvSpPr>
        <p:spPr bwMode="auto">
          <a:xfrm>
            <a:off x="2895600" y="3657600"/>
            <a:ext cx="1770063" cy="304800"/>
          </a:xfrm>
          <a:prstGeom prst="rect">
            <a:avLst/>
          </a:prstGeom>
          <a:noFill/>
          <a:ln w="9525">
            <a:noFill/>
            <a:miter lim="800000"/>
            <a:headEnd/>
            <a:tailEnd/>
          </a:ln>
        </p:spPr>
        <p:txBody>
          <a:bodyPr>
            <a:spAutoFit/>
          </a:bodyPr>
          <a:lstStyle/>
          <a:p>
            <a:pPr algn="ctr">
              <a:spcBef>
                <a:spcPct val="50000"/>
              </a:spcBef>
            </a:pPr>
            <a:r>
              <a:rPr lang="en-US" sz="1400"/>
              <a:t>White Spot Lesion</a:t>
            </a:r>
          </a:p>
        </p:txBody>
      </p:sp>
      <p:sp>
        <p:nvSpPr>
          <p:cNvPr id="19462" name="Text Box 6"/>
          <p:cNvSpPr txBox="1">
            <a:spLocks noChangeArrowheads="1"/>
          </p:cNvSpPr>
          <p:nvPr/>
        </p:nvSpPr>
        <p:spPr bwMode="auto">
          <a:xfrm>
            <a:off x="5867400" y="3657600"/>
            <a:ext cx="2198688" cy="304800"/>
          </a:xfrm>
          <a:prstGeom prst="rect">
            <a:avLst/>
          </a:prstGeom>
          <a:noFill/>
          <a:ln w="9525">
            <a:noFill/>
            <a:miter lim="800000"/>
            <a:headEnd/>
            <a:tailEnd/>
          </a:ln>
        </p:spPr>
        <p:txBody>
          <a:bodyPr>
            <a:spAutoFit/>
          </a:bodyPr>
          <a:lstStyle/>
          <a:p>
            <a:pPr algn="ctr">
              <a:spcBef>
                <a:spcPct val="50000"/>
              </a:spcBef>
            </a:pPr>
            <a:r>
              <a:rPr lang="en-US" sz="1400">
                <a:solidFill>
                  <a:schemeClr val="bg1"/>
                </a:solidFill>
              </a:rPr>
              <a:t>Frank Cavitated Lesion</a:t>
            </a:r>
          </a:p>
        </p:txBody>
      </p:sp>
      <p:pic>
        <p:nvPicPr>
          <p:cNvPr id="19463" name="Picture 22" descr="P-35, ES-223, S-75 M_ ES-225, S-75 OL"/>
          <p:cNvPicPr>
            <a:picLocks noChangeAspect="1" noChangeArrowheads="1"/>
          </p:cNvPicPr>
          <p:nvPr/>
        </p:nvPicPr>
        <p:blipFill>
          <a:blip r:embed="rId3" cstate="print"/>
          <a:srcRect/>
          <a:stretch>
            <a:fillRect/>
          </a:stretch>
        </p:blipFill>
        <p:spPr bwMode="auto">
          <a:xfrm>
            <a:off x="7643813" y="2057400"/>
            <a:ext cx="1295400" cy="1241425"/>
          </a:xfrm>
          <a:prstGeom prst="rect">
            <a:avLst/>
          </a:prstGeom>
          <a:noFill/>
          <a:ln w="9525">
            <a:noFill/>
            <a:miter lim="800000"/>
            <a:headEnd/>
            <a:tailEnd/>
          </a:ln>
        </p:spPr>
      </p:pic>
      <p:grpSp>
        <p:nvGrpSpPr>
          <p:cNvPr id="2" name="Group 23"/>
          <p:cNvGrpSpPr>
            <a:grpSpLocks/>
          </p:cNvGrpSpPr>
          <p:nvPr/>
        </p:nvGrpSpPr>
        <p:grpSpPr bwMode="auto">
          <a:xfrm>
            <a:off x="3787775" y="2093913"/>
            <a:ext cx="1295400" cy="1296987"/>
            <a:chOff x="2562" y="1888"/>
            <a:chExt cx="2223" cy="2023"/>
          </a:xfrm>
        </p:grpSpPr>
        <p:pic>
          <p:nvPicPr>
            <p:cNvPr id="19477" name="Picture 24" descr="P-5, ES-36, S-46 B(F)"/>
            <p:cNvPicPr>
              <a:picLocks noChangeAspect="1" noChangeArrowheads="1"/>
            </p:cNvPicPr>
            <p:nvPr/>
          </p:nvPicPr>
          <p:blipFill>
            <a:blip r:embed="rId4" cstate="print"/>
            <a:srcRect/>
            <a:stretch>
              <a:fillRect/>
            </a:stretch>
          </p:blipFill>
          <p:spPr bwMode="auto">
            <a:xfrm rot="-5400000">
              <a:off x="2662" y="1788"/>
              <a:ext cx="2023" cy="2223"/>
            </a:xfrm>
            <a:prstGeom prst="rect">
              <a:avLst/>
            </a:prstGeom>
            <a:noFill/>
            <a:ln w="9525">
              <a:noFill/>
              <a:miter lim="800000"/>
              <a:headEnd/>
              <a:tailEnd/>
            </a:ln>
          </p:spPr>
        </p:pic>
        <p:sp>
          <p:nvSpPr>
            <p:cNvPr id="19478" name="Oval 25"/>
            <p:cNvSpPr>
              <a:spLocks noChangeArrowheads="1"/>
            </p:cNvSpPr>
            <p:nvPr/>
          </p:nvSpPr>
          <p:spPr bwMode="auto">
            <a:xfrm>
              <a:off x="3198" y="3294"/>
              <a:ext cx="589" cy="454"/>
            </a:xfrm>
            <a:prstGeom prst="ellipse">
              <a:avLst/>
            </a:prstGeom>
            <a:noFill/>
            <a:ln w="19050">
              <a:solidFill>
                <a:schemeClr val="bg1"/>
              </a:solidFill>
              <a:round/>
              <a:headEnd/>
              <a:tailEnd/>
            </a:ln>
          </p:spPr>
          <p:txBody>
            <a:bodyPr wrap="none" anchor="ctr"/>
            <a:lstStyle/>
            <a:p>
              <a:endParaRPr lang="en-GB">
                <a:latin typeface="Calibri" pitchFamily="34" charset="0"/>
              </a:endParaRPr>
            </a:p>
          </p:txBody>
        </p:sp>
      </p:grpSp>
      <p:pic>
        <p:nvPicPr>
          <p:cNvPr id="19465" name="Picture 26" descr="Imagen 120"/>
          <p:cNvPicPr>
            <a:picLocks noChangeAspect="1" noChangeArrowheads="1"/>
          </p:cNvPicPr>
          <p:nvPr/>
        </p:nvPicPr>
        <p:blipFill>
          <a:blip r:embed="rId5" cstate="print">
            <a:lum bright="-12000"/>
          </a:blip>
          <a:srcRect/>
          <a:stretch>
            <a:fillRect/>
          </a:stretch>
        </p:blipFill>
        <p:spPr bwMode="auto">
          <a:xfrm>
            <a:off x="6288088" y="2057400"/>
            <a:ext cx="1347787" cy="1204913"/>
          </a:xfrm>
          <a:prstGeom prst="rect">
            <a:avLst/>
          </a:prstGeom>
          <a:noFill/>
          <a:ln w="9525">
            <a:noFill/>
            <a:miter lim="800000"/>
            <a:headEnd/>
            <a:tailEnd/>
          </a:ln>
        </p:spPr>
      </p:pic>
      <p:grpSp>
        <p:nvGrpSpPr>
          <p:cNvPr id="3" name="Group 27"/>
          <p:cNvGrpSpPr>
            <a:grpSpLocks/>
          </p:cNvGrpSpPr>
          <p:nvPr/>
        </p:nvGrpSpPr>
        <p:grpSpPr bwMode="auto">
          <a:xfrm>
            <a:off x="5129213" y="2057400"/>
            <a:ext cx="1152525" cy="1152525"/>
            <a:chOff x="158" y="1894"/>
            <a:chExt cx="2404" cy="2032"/>
          </a:xfrm>
        </p:grpSpPr>
        <p:pic>
          <p:nvPicPr>
            <p:cNvPr id="19475" name="Picture 28" descr="Examined surfaces 20  sep 053"/>
            <p:cNvPicPr>
              <a:picLocks noChangeAspect="1" noChangeArrowheads="1"/>
            </p:cNvPicPr>
            <p:nvPr/>
          </p:nvPicPr>
          <p:blipFill>
            <a:blip r:embed="rId6" cstate="print">
              <a:lum bright="12000"/>
            </a:blip>
            <a:srcRect/>
            <a:stretch>
              <a:fillRect/>
            </a:stretch>
          </p:blipFill>
          <p:spPr bwMode="auto">
            <a:xfrm>
              <a:off x="158" y="1894"/>
              <a:ext cx="2404" cy="2032"/>
            </a:xfrm>
            <a:prstGeom prst="rect">
              <a:avLst/>
            </a:prstGeom>
            <a:noFill/>
            <a:ln w="9525">
              <a:noFill/>
              <a:miter lim="800000"/>
              <a:headEnd/>
              <a:tailEnd/>
            </a:ln>
          </p:spPr>
        </p:pic>
        <p:sp>
          <p:nvSpPr>
            <p:cNvPr id="19476" name="Oval 29"/>
            <p:cNvSpPr>
              <a:spLocks noChangeArrowheads="1"/>
            </p:cNvSpPr>
            <p:nvPr/>
          </p:nvSpPr>
          <p:spPr bwMode="auto">
            <a:xfrm rot="2456293">
              <a:off x="1519" y="2432"/>
              <a:ext cx="590" cy="907"/>
            </a:xfrm>
            <a:prstGeom prst="ellipse">
              <a:avLst/>
            </a:prstGeom>
            <a:noFill/>
            <a:ln w="19050">
              <a:solidFill>
                <a:schemeClr val="bg1"/>
              </a:solidFill>
              <a:round/>
              <a:headEnd/>
              <a:tailEnd/>
            </a:ln>
          </p:spPr>
          <p:txBody>
            <a:bodyPr wrap="none" anchor="ctr"/>
            <a:lstStyle/>
            <a:p>
              <a:endParaRPr lang="en-GB">
                <a:latin typeface="Calibri" pitchFamily="34" charset="0"/>
              </a:endParaRPr>
            </a:p>
          </p:txBody>
        </p:sp>
      </p:grpSp>
      <p:grpSp>
        <p:nvGrpSpPr>
          <p:cNvPr id="4" name="Group 15"/>
          <p:cNvGrpSpPr>
            <a:grpSpLocks/>
          </p:cNvGrpSpPr>
          <p:nvPr/>
        </p:nvGrpSpPr>
        <p:grpSpPr bwMode="auto">
          <a:xfrm>
            <a:off x="2667000" y="2057400"/>
            <a:ext cx="1130300" cy="1411288"/>
            <a:chOff x="1771" y="1320"/>
            <a:chExt cx="712" cy="889"/>
          </a:xfrm>
        </p:grpSpPr>
        <p:pic>
          <p:nvPicPr>
            <p:cNvPr id="19473" name="Picture 32" descr="P-9, ES-75, S-84 B"/>
            <p:cNvPicPr>
              <a:picLocks noChangeAspect="1" noChangeArrowheads="1"/>
            </p:cNvPicPr>
            <p:nvPr/>
          </p:nvPicPr>
          <p:blipFill>
            <a:blip r:embed="rId7" cstate="print"/>
            <a:srcRect/>
            <a:stretch>
              <a:fillRect/>
            </a:stretch>
          </p:blipFill>
          <p:spPr bwMode="auto">
            <a:xfrm>
              <a:off x="1771" y="1320"/>
              <a:ext cx="712" cy="871"/>
            </a:xfrm>
            <a:prstGeom prst="rect">
              <a:avLst/>
            </a:prstGeom>
            <a:noFill/>
            <a:ln w="9525">
              <a:noFill/>
              <a:miter lim="800000"/>
              <a:headEnd/>
              <a:tailEnd/>
            </a:ln>
          </p:spPr>
        </p:pic>
        <p:sp>
          <p:nvSpPr>
            <p:cNvPr id="19474" name="Oval 33"/>
            <p:cNvSpPr>
              <a:spLocks noChangeArrowheads="1"/>
            </p:cNvSpPr>
            <p:nvPr/>
          </p:nvSpPr>
          <p:spPr bwMode="auto">
            <a:xfrm>
              <a:off x="2104" y="1974"/>
              <a:ext cx="363" cy="235"/>
            </a:xfrm>
            <a:prstGeom prst="ellipse">
              <a:avLst/>
            </a:prstGeom>
            <a:noFill/>
            <a:ln w="19050">
              <a:solidFill>
                <a:schemeClr val="bg1"/>
              </a:solidFill>
              <a:round/>
              <a:headEnd/>
              <a:tailEnd/>
            </a:ln>
          </p:spPr>
          <p:txBody>
            <a:bodyPr wrap="none" anchor="ctr"/>
            <a:lstStyle/>
            <a:p>
              <a:endParaRPr lang="en-GB">
                <a:latin typeface="Calibri" pitchFamily="34" charset="0"/>
              </a:endParaRPr>
            </a:p>
          </p:txBody>
        </p:sp>
      </p:grpSp>
      <p:grpSp>
        <p:nvGrpSpPr>
          <p:cNvPr id="5" name="Group 18"/>
          <p:cNvGrpSpPr>
            <a:grpSpLocks/>
          </p:cNvGrpSpPr>
          <p:nvPr/>
        </p:nvGrpSpPr>
        <p:grpSpPr bwMode="auto">
          <a:xfrm>
            <a:off x="1401763" y="2057400"/>
            <a:ext cx="1257300" cy="1406525"/>
            <a:chOff x="974" y="1320"/>
            <a:chExt cx="792" cy="886"/>
          </a:xfrm>
        </p:grpSpPr>
        <p:pic>
          <p:nvPicPr>
            <p:cNvPr id="19471" name="Picture 38" descr="P-13, ES-97, S-51 B"/>
            <p:cNvPicPr>
              <a:picLocks noChangeAspect="1" noChangeArrowheads="1"/>
            </p:cNvPicPr>
            <p:nvPr/>
          </p:nvPicPr>
          <p:blipFill>
            <a:blip r:embed="rId8" cstate="print"/>
            <a:srcRect/>
            <a:stretch>
              <a:fillRect/>
            </a:stretch>
          </p:blipFill>
          <p:spPr bwMode="auto">
            <a:xfrm>
              <a:off x="974" y="1320"/>
              <a:ext cx="792" cy="886"/>
            </a:xfrm>
            <a:prstGeom prst="rect">
              <a:avLst/>
            </a:prstGeom>
            <a:noFill/>
            <a:ln w="9525">
              <a:noFill/>
              <a:miter lim="800000"/>
              <a:headEnd/>
              <a:tailEnd/>
            </a:ln>
          </p:spPr>
        </p:pic>
        <p:sp>
          <p:nvSpPr>
            <p:cNvPr id="19472" name="Oval 40"/>
            <p:cNvSpPr>
              <a:spLocks noChangeArrowheads="1"/>
            </p:cNvSpPr>
            <p:nvPr/>
          </p:nvSpPr>
          <p:spPr bwMode="auto">
            <a:xfrm rot="-1402859">
              <a:off x="1056" y="1422"/>
              <a:ext cx="355" cy="238"/>
            </a:xfrm>
            <a:prstGeom prst="ellipse">
              <a:avLst/>
            </a:prstGeom>
            <a:noFill/>
            <a:ln w="19050">
              <a:solidFill>
                <a:schemeClr val="bg1"/>
              </a:solidFill>
              <a:round/>
              <a:headEnd/>
              <a:tailEnd/>
            </a:ln>
          </p:spPr>
          <p:txBody>
            <a:bodyPr wrap="none" anchor="ctr"/>
            <a:lstStyle/>
            <a:p>
              <a:endParaRPr lang="en-GB">
                <a:latin typeface="Calibri" pitchFamily="34" charset="0"/>
              </a:endParaRPr>
            </a:p>
          </p:txBody>
        </p:sp>
      </p:grpSp>
      <p:pic>
        <p:nvPicPr>
          <p:cNvPr id="19469" name="Picture 45" descr="P2, ES-17, S-21 B"/>
          <p:cNvPicPr>
            <a:picLocks noChangeAspect="1" noChangeArrowheads="1"/>
          </p:cNvPicPr>
          <p:nvPr/>
        </p:nvPicPr>
        <p:blipFill>
          <a:blip r:embed="rId9" cstate="print"/>
          <a:srcRect/>
          <a:stretch>
            <a:fillRect/>
          </a:stretch>
        </p:blipFill>
        <p:spPr bwMode="auto">
          <a:xfrm>
            <a:off x="301625" y="2057400"/>
            <a:ext cx="1079500" cy="966788"/>
          </a:xfrm>
          <a:prstGeom prst="rect">
            <a:avLst/>
          </a:prstGeom>
          <a:noFill/>
          <a:ln w="9525">
            <a:noFill/>
            <a:miter lim="800000"/>
            <a:headEnd/>
            <a:tailEnd/>
          </a:ln>
        </p:spPr>
      </p:pic>
      <p:sp>
        <p:nvSpPr>
          <p:cNvPr id="19470" name="Text Box 22"/>
          <p:cNvSpPr txBox="1">
            <a:spLocks noChangeArrowheads="1"/>
          </p:cNvSpPr>
          <p:nvPr/>
        </p:nvSpPr>
        <p:spPr bwMode="auto">
          <a:xfrm>
            <a:off x="685800" y="5029200"/>
            <a:ext cx="77724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At what stage does de-mineralization start, and when do you first see it?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57200" y="381000"/>
            <a:ext cx="8229600" cy="5334000"/>
          </a:xfrm>
        </p:spPr>
        <p:txBody>
          <a:bodyPr/>
          <a:lstStyle/>
          <a:p>
            <a:pPr eaLnBrk="1" hangingPunct="1"/>
            <a:endParaRPr lang="en-US" smtClean="0"/>
          </a:p>
        </p:txBody>
      </p:sp>
      <p:pic>
        <p:nvPicPr>
          <p:cNvPr id="20483" name="Picture 3"/>
          <p:cNvPicPr>
            <a:picLocks noChangeAspect="1" noChangeArrowheads="1"/>
          </p:cNvPicPr>
          <p:nvPr/>
        </p:nvPicPr>
        <p:blipFill>
          <a:blip r:embed="rId2" cstate="print"/>
          <a:srcRect/>
          <a:stretch>
            <a:fillRect/>
          </a:stretch>
        </p:blipFill>
        <p:spPr bwMode="auto">
          <a:xfrm>
            <a:off x="1600200" y="1143000"/>
            <a:ext cx="5715000" cy="4619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457200" y="762000"/>
            <a:ext cx="8229600" cy="5364163"/>
          </a:xfrm>
        </p:spPr>
        <p:txBody>
          <a:bodyPr/>
          <a:lstStyle/>
          <a:p>
            <a:pPr eaLnBrk="1" hangingPunct="1"/>
            <a:endParaRPr lang="en-US" smtClean="0"/>
          </a:p>
        </p:txBody>
      </p:sp>
      <p:pic>
        <p:nvPicPr>
          <p:cNvPr id="21507" name="Picture 3"/>
          <p:cNvPicPr>
            <a:picLocks noChangeAspect="1" noChangeArrowheads="1"/>
          </p:cNvPicPr>
          <p:nvPr/>
        </p:nvPicPr>
        <p:blipFill>
          <a:blip r:embed="rId2" cstate="print"/>
          <a:srcRect/>
          <a:stretch>
            <a:fillRect/>
          </a:stretch>
        </p:blipFill>
        <p:spPr bwMode="auto">
          <a:xfrm>
            <a:off x="1714500" y="1423988"/>
            <a:ext cx="5715000" cy="4010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7554" name="Text Box 2"/>
          <p:cNvSpPr txBox="1">
            <a:spLocks noChangeArrowheads="1"/>
          </p:cNvSpPr>
          <p:nvPr/>
        </p:nvSpPr>
        <p:spPr bwMode="auto">
          <a:xfrm>
            <a:off x="457200" y="1973263"/>
            <a:ext cx="8686800" cy="3136900"/>
          </a:xfrm>
          <a:prstGeom prst="rect">
            <a:avLst/>
          </a:prstGeom>
          <a:noFill/>
          <a:ln w="9525">
            <a:noFill/>
            <a:miter lim="800000"/>
            <a:headEnd/>
            <a:tailEnd/>
          </a:ln>
        </p:spPr>
        <p:txBody>
          <a:bodyPr>
            <a:spAutoFit/>
          </a:bodyPr>
          <a:lstStyle/>
          <a:p>
            <a:pPr>
              <a:spcAft>
                <a:spcPct val="75000"/>
              </a:spcAft>
              <a:defRPr/>
            </a:pPr>
            <a:r>
              <a:rPr lang="en-US" sz="3200" b="1" i="1">
                <a:solidFill>
                  <a:srgbClr val="6699FF"/>
                </a:solidFill>
                <a:effectLst>
                  <a:outerShdw blurRad="38100" dist="38100" dir="2700000" algn="tl">
                    <a:srgbClr val="C0C0C0"/>
                  </a:outerShdw>
                </a:effectLst>
                <a:latin typeface="Century Gothic" pitchFamily="34" charset="0"/>
              </a:rPr>
              <a:t>“As an employee of 3M ESPE,</a:t>
            </a:r>
          </a:p>
          <a:p>
            <a:pPr>
              <a:spcAft>
                <a:spcPct val="75000"/>
              </a:spcAft>
              <a:defRPr/>
            </a:pPr>
            <a:r>
              <a:rPr lang="en-US" sz="3200" b="1" i="1">
                <a:solidFill>
                  <a:srgbClr val="6699FF"/>
                </a:solidFill>
                <a:effectLst>
                  <a:outerShdw blurRad="38100" dist="38100" dir="2700000" algn="tl">
                    <a:srgbClr val="C0C0C0"/>
                  </a:outerShdw>
                </a:effectLst>
                <a:latin typeface="Century Gothic" pitchFamily="34" charset="0"/>
              </a:rPr>
              <a:t>I have a financial interest in 3M ESPE </a:t>
            </a:r>
          </a:p>
          <a:p>
            <a:pPr>
              <a:spcAft>
                <a:spcPct val="75000"/>
              </a:spcAft>
              <a:defRPr/>
            </a:pPr>
            <a:r>
              <a:rPr lang="en-US" sz="3200" b="1" i="1">
                <a:solidFill>
                  <a:srgbClr val="6699FF"/>
                </a:solidFill>
                <a:effectLst>
                  <a:outerShdw blurRad="38100" dist="38100" dir="2700000" algn="tl">
                    <a:srgbClr val="C0C0C0"/>
                  </a:outerShdw>
                </a:effectLst>
                <a:latin typeface="Century Gothic" pitchFamily="34" charset="0"/>
              </a:rPr>
              <a:t>Dental medications, materials or </a:t>
            </a:r>
          </a:p>
          <a:p>
            <a:pPr>
              <a:spcAft>
                <a:spcPct val="75000"/>
              </a:spcAft>
              <a:defRPr/>
            </a:pPr>
            <a:r>
              <a:rPr lang="en-US" sz="3200" b="1" i="1">
                <a:solidFill>
                  <a:srgbClr val="6699FF"/>
                </a:solidFill>
                <a:effectLst>
                  <a:outerShdw blurRad="38100" dist="38100" dir="2700000" algn="tl">
                    <a:srgbClr val="C0C0C0"/>
                  </a:outerShdw>
                </a:effectLst>
                <a:latin typeface="Century Gothic" pitchFamily="34" charset="0"/>
              </a:rPr>
              <a:t>equipment discussed during this program”</a:t>
            </a:r>
          </a:p>
        </p:txBody>
      </p:sp>
      <p:sp>
        <p:nvSpPr>
          <p:cNvPr id="2327555" name="Rectangle 3"/>
          <p:cNvSpPr>
            <a:spLocks noChangeArrowheads="1"/>
          </p:cNvSpPr>
          <p:nvPr/>
        </p:nvSpPr>
        <p:spPr bwMode="auto">
          <a:xfrm>
            <a:off x="457200" y="342900"/>
            <a:ext cx="8686800" cy="531813"/>
          </a:xfrm>
          <a:prstGeom prst="rect">
            <a:avLst/>
          </a:prstGeom>
          <a:noFill/>
          <a:ln w="9525">
            <a:noFill/>
            <a:miter lim="800000"/>
            <a:headEnd/>
            <a:tailEnd/>
          </a:ln>
          <a:effectLst>
            <a:outerShdw dist="35921" dir="2700000" algn="ctr" rotWithShape="0">
              <a:schemeClr val="tx1"/>
            </a:outerShdw>
          </a:effectLst>
        </p:spPr>
        <p:txBody>
          <a:bodyPr/>
          <a:lstStyle/>
          <a:p>
            <a:pPr>
              <a:defRPr/>
            </a:pPr>
            <a:r>
              <a:rPr lang="en-US" sz="3200">
                <a:solidFill>
                  <a:srgbClr val="6699FF"/>
                </a:solidFill>
                <a:effectLst>
                  <a:outerShdw blurRad="38100" dist="38100" dir="2700000" algn="tl">
                    <a:srgbClr val="C0C0C0"/>
                  </a:outerShdw>
                </a:effectLst>
                <a:latin typeface="Times" pitchFamily="18" charset="0"/>
              </a:rPr>
              <a:t>3M ESPE Conflict of Interest Disclosure</a:t>
            </a:r>
            <a:endParaRPr lang="en-US" sz="2400" b="1" u="sng">
              <a:solidFill>
                <a:srgbClr val="6699FF"/>
              </a:solidFill>
              <a:effectLst>
                <a:outerShdw blurRad="38100" dist="38100" dir="2700000" algn="tl">
                  <a:srgbClr val="C0C0C0"/>
                </a:outerShdw>
              </a:effectLst>
              <a:latin typeface="Times" pitchFamily="18"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4495800" y="1981200"/>
            <a:ext cx="4292600" cy="3282950"/>
          </a:xfrm>
          <a:prstGeom prst="rect">
            <a:avLst/>
          </a:prstGeom>
          <a:noFill/>
          <a:ln w="9525">
            <a:noFill/>
            <a:miter lim="800000"/>
            <a:headEnd/>
            <a:tailEnd/>
          </a:ln>
        </p:spPr>
      </p:pic>
      <p:sp>
        <p:nvSpPr>
          <p:cNvPr id="22531" name="Rectangle 3"/>
          <p:cNvSpPr>
            <a:spLocks noGrp="1" noChangeArrowheads="1"/>
          </p:cNvSpPr>
          <p:nvPr>
            <p:ph type="title"/>
          </p:nvPr>
        </p:nvSpPr>
        <p:spPr>
          <a:xfrm>
            <a:off x="685800" y="622300"/>
            <a:ext cx="7924800" cy="901700"/>
          </a:xfrm>
        </p:spPr>
        <p:txBody>
          <a:bodyPr/>
          <a:lstStyle/>
          <a:p>
            <a:pPr eaLnBrk="1" hangingPunct="1"/>
            <a:r>
              <a:rPr lang="en-US" sz="3200" smtClean="0">
                <a:solidFill>
                  <a:srgbClr val="0C4CB3"/>
                </a:solidFill>
                <a:latin typeface="Times New Roman" pitchFamily="18" charset="0"/>
              </a:rPr>
              <a:t>Remineralization </a:t>
            </a:r>
            <a:r>
              <a:rPr lang="en-US" sz="2400" smtClean="0">
                <a:solidFill>
                  <a:srgbClr val="0C4CB3"/>
                </a:solidFill>
                <a:latin typeface="Times New Roman" pitchFamily="18" charset="0"/>
              </a:rPr>
              <a:t>               Ca +PO4 = Hydroxapatite</a:t>
            </a:r>
            <a:br>
              <a:rPr lang="en-US" sz="2400" smtClean="0">
                <a:solidFill>
                  <a:srgbClr val="0C4CB3"/>
                </a:solidFill>
                <a:latin typeface="Times New Roman" pitchFamily="18" charset="0"/>
              </a:rPr>
            </a:br>
            <a:r>
              <a:rPr lang="en-US" sz="2400" smtClean="0">
                <a:solidFill>
                  <a:srgbClr val="0C4CB3"/>
                </a:solidFill>
                <a:latin typeface="Times New Roman" pitchFamily="18" charset="0"/>
              </a:rPr>
              <a:t>                                  Ca + PO4 + Fl- = Fluoroapatite</a:t>
            </a:r>
          </a:p>
        </p:txBody>
      </p:sp>
      <p:sp>
        <p:nvSpPr>
          <p:cNvPr id="22532" name="Rectangle 4"/>
          <p:cNvSpPr>
            <a:spLocks noGrp="1" noChangeArrowheads="1"/>
          </p:cNvSpPr>
          <p:nvPr>
            <p:ph idx="1"/>
          </p:nvPr>
        </p:nvSpPr>
        <p:spPr>
          <a:xfrm>
            <a:off x="457200" y="1600200"/>
            <a:ext cx="4114800" cy="4525963"/>
          </a:xfrm>
        </p:spPr>
        <p:txBody>
          <a:bodyPr/>
          <a:lstStyle/>
          <a:p>
            <a:pPr eaLnBrk="1" hangingPunct="1">
              <a:lnSpc>
                <a:spcPct val="90000"/>
              </a:lnSpc>
            </a:pPr>
            <a:r>
              <a:rPr lang="en-US" sz="2800" smtClean="0">
                <a:solidFill>
                  <a:srgbClr val="0000FF"/>
                </a:solidFill>
                <a:latin typeface="Times New Roman" pitchFamily="18" charset="0"/>
              </a:rPr>
              <a:t>Hydroxyapatite</a:t>
            </a:r>
          </a:p>
          <a:p>
            <a:pPr lvl="1" eaLnBrk="1" hangingPunct="1">
              <a:lnSpc>
                <a:spcPct val="90000"/>
              </a:lnSpc>
            </a:pPr>
            <a:r>
              <a:rPr lang="en-US" sz="2400" smtClean="0">
                <a:latin typeface="Times New Roman" pitchFamily="18" charset="0"/>
              </a:rPr>
              <a:t>Calcium &amp; Phosphate</a:t>
            </a:r>
          </a:p>
          <a:p>
            <a:pPr lvl="2" eaLnBrk="1" hangingPunct="1">
              <a:lnSpc>
                <a:spcPct val="90000"/>
              </a:lnSpc>
            </a:pPr>
            <a:r>
              <a:rPr lang="en-US" sz="2000" smtClean="0">
                <a:latin typeface="Times New Roman" pitchFamily="18" charset="0"/>
              </a:rPr>
              <a:t>Supplied by saliva</a:t>
            </a:r>
          </a:p>
          <a:p>
            <a:pPr lvl="1" eaLnBrk="1" hangingPunct="1">
              <a:lnSpc>
                <a:spcPct val="90000"/>
              </a:lnSpc>
            </a:pPr>
            <a:r>
              <a:rPr lang="en-US" sz="2400" smtClean="0">
                <a:latin typeface="Times New Roman" pitchFamily="18" charset="0"/>
              </a:rPr>
              <a:t>Natural Tooth Structure</a:t>
            </a:r>
          </a:p>
          <a:p>
            <a:pPr eaLnBrk="1" hangingPunct="1">
              <a:lnSpc>
                <a:spcPct val="90000"/>
              </a:lnSpc>
            </a:pPr>
            <a:r>
              <a:rPr lang="en-US" sz="2800" smtClean="0">
                <a:solidFill>
                  <a:srgbClr val="0000FF"/>
                </a:solidFill>
                <a:latin typeface="Times New Roman" pitchFamily="18" charset="0"/>
              </a:rPr>
              <a:t>Fluoroapatite</a:t>
            </a:r>
          </a:p>
          <a:p>
            <a:pPr lvl="1" eaLnBrk="1" hangingPunct="1">
              <a:lnSpc>
                <a:spcPct val="90000"/>
              </a:lnSpc>
            </a:pPr>
            <a:r>
              <a:rPr lang="en-US" sz="2400" smtClean="0">
                <a:latin typeface="Times New Roman" pitchFamily="18" charset="0"/>
              </a:rPr>
              <a:t>Hydroxyapatite in the presence of fluoride</a:t>
            </a:r>
          </a:p>
          <a:p>
            <a:pPr lvl="1" eaLnBrk="1" hangingPunct="1">
              <a:lnSpc>
                <a:spcPct val="90000"/>
              </a:lnSpc>
            </a:pPr>
            <a:r>
              <a:rPr lang="en-US" sz="2400" smtClean="0">
                <a:latin typeface="Times New Roman" pitchFamily="18" charset="0"/>
              </a:rPr>
              <a:t>More resistant to acids</a:t>
            </a:r>
          </a:p>
          <a:p>
            <a:pPr lvl="1" eaLnBrk="1" hangingPunct="1">
              <a:lnSpc>
                <a:spcPct val="90000"/>
              </a:lnSpc>
            </a:pPr>
            <a:r>
              <a:rPr lang="en-US" sz="2400" smtClean="0">
                <a:latin typeface="Times New Roman" pitchFamily="18" charset="0"/>
              </a:rPr>
              <a:t>Not required, but enhances remineralization</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914400" y="3124200"/>
            <a:ext cx="8229600" cy="2819400"/>
          </a:xfrm>
        </p:spPr>
        <p:txBody>
          <a:bodyPr lIns="0" tIns="0" rIns="0" bIns="0"/>
          <a:lstStyle/>
          <a:p>
            <a:pPr eaLnBrk="1" hangingPunct="1"/>
            <a:r>
              <a:rPr lang="en-US" sz="3600" smtClean="0">
                <a:solidFill>
                  <a:srgbClr val="0C4CB3"/>
                </a:solidFill>
              </a:rPr>
              <a:t/>
            </a:r>
            <a:br>
              <a:rPr lang="en-US" sz="3600" smtClean="0">
                <a:solidFill>
                  <a:srgbClr val="0C4CB3"/>
                </a:solidFill>
              </a:rPr>
            </a:br>
            <a:r>
              <a:rPr lang="en-US" sz="2800" smtClean="0">
                <a:solidFill>
                  <a:schemeClr val="tx1"/>
                </a:solidFill>
              </a:rPr>
              <a:t>“45-year old male, good oral hygiene. No carious lesions, no lesions restored in the last three years. Diabetic, uses salivary reducing medications, last dental visit 2 years ago with radiographs”.</a:t>
            </a:r>
            <a:r>
              <a:rPr lang="en-US" sz="2800" smtClean="0">
                <a:solidFill>
                  <a:srgbClr val="0C4CB3"/>
                </a:solidFill>
              </a:rPr>
              <a:t/>
            </a:r>
            <a:br>
              <a:rPr lang="en-US" sz="2800" smtClean="0">
                <a:solidFill>
                  <a:srgbClr val="0C4CB3"/>
                </a:solidFill>
              </a:rPr>
            </a:br>
            <a:r>
              <a:rPr lang="en-US" sz="3600" smtClean="0">
                <a:solidFill>
                  <a:schemeClr val="bg1"/>
                </a:solidFill>
              </a:rPr>
              <a:t/>
            </a:r>
            <a:br>
              <a:rPr lang="en-US" sz="3600" smtClean="0">
                <a:solidFill>
                  <a:schemeClr val="bg1"/>
                </a:solidFill>
              </a:rPr>
            </a:br>
            <a:endParaRPr lang="en-US" sz="3600" smtClean="0">
              <a:solidFill>
                <a:schemeClr val="bg1"/>
              </a:solidFill>
            </a:endParaRPr>
          </a:p>
        </p:txBody>
      </p:sp>
      <p:sp>
        <p:nvSpPr>
          <p:cNvPr id="140291" name="TextBox 5"/>
          <p:cNvSpPr txBox="1">
            <a:spLocks noChangeArrowheads="1"/>
          </p:cNvSpPr>
          <p:nvPr/>
        </p:nvSpPr>
        <p:spPr bwMode="auto">
          <a:xfrm>
            <a:off x="1371600" y="5486400"/>
            <a:ext cx="6711950" cy="641350"/>
          </a:xfrm>
          <a:prstGeom prst="rect">
            <a:avLst/>
          </a:prstGeom>
          <a:noFill/>
          <a:ln w="9525">
            <a:noFill/>
            <a:miter lim="800000"/>
            <a:headEnd/>
            <a:tailEnd/>
          </a:ln>
        </p:spPr>
        <p:txBody>
          <a:bodyPr wrap="none">
            <a:spAutoFit/>
          </a:bodyPr>
          <a:lstStyle/>
          <a:p>
            <a:r>
              <a:rPr lang="en-US" sz="3600">
                <a:solidFill>
                  <a:srgbClr val="0000FF"/>
                </a:solidFill>
              </a:rPr>
              <a:t>Low, Moderate, or High Risk???</a:t>
            </a:r>
          </a:p>
        </p:txBody>
      </p:sp>
      <p:pic>
        <p:nvPicPr>
          <p:cNvPr id="23556" name="Picture 4" descr="ANd9GcTtEWMZm0tKECyV-Yf4oKaJhPXK4X6-7TaIQp4-sEUymkEltbKI"/>
          <p:cNvPicPr>
            <a:picLocks noChangeAspect="1" noChangeArrowheads="1"/>
          </p:cNvPicPr>
          <p:nvPr/>
        </p:nvPicPr>
        <p:blipFill>
          <a:blip r:embed="rId2" cstate="print"/>
          <a:srcRect/>
          <a:stretch>
            <a:fillRect/>
          </a:stretch>
        </p:blipFill>
        <p:spPr bwMode="auto">
          <a:xfrm>
            <a:off x="2438400" y="0"/>
            <a:ext cx="3429000" cy="3222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 calcmode="lin" valueType="num">
                                      <p:cBhvr additive="base">
                                        <p:cTn id="7"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914400" y="3352800"/>
            <a:ext cx="8229600" cy="2819400"/>
          </a:xfrm>
        </p:spPr>
        <p:txBody>
          <a:bodyPr lIns="0" tIns="0" rIns="0" bIns="0"/>
          <a:lstStyle/>
          <a:p>
            <a:pPr eaLnBrk="1" hangingPunct="1"/>
            <a:r>
              <a:rPr lang="en-US" smtClean="0"/>
              <a:t/>
            </a:r>
            <a:br>
              <a:rPr lang="en-US" smtClean="0"/>
            </a:br>
            <a:r>
              <a:rPr lang="en-US" sz="3600" smtClean="0"/>
              <a:t/>
            </a:r>
            <a:br>
              <a:rPr lang="en-US" sz="3600" smtClean="0"/>
            </a:br>
            <a:r>
              <a:rPr lang="en-US" sz="3600" smtClean="0"/>
              <a:t/>
            </a:r>
            <a:br>
              <a:rPr lang="en-US" sz="3600" smtClean="0"/>
            </a:br>
            <a:r>
              <a:rPr lang="en-US" sz="2800" smtClean="0"/>
              <a:t>26-year old male, history of restorations for carious lesions 18 months ago, no missing teeth, carious lesions on teeth #4, #5, #18, and #31.  Poor oral hygiene, decalcification numerous cervical areas.</a:t>
            </a:r>
            <a:br>
              <a:rPr lang="en-US" sz="2800" smtClean="0"/>
            </a:br>
            <a:r>
              <a:rPr lang="en-US" sz="2800" smtClean="0"/>
              <a:t>Insurance driven.</a:t>
            </a:r>
            <a:r>
              <a:rPr lang="en-US" sz="3600" smtClean="0"/>
              <a:t/>
            </a:r>
            <a:br>
              <a:rPr lang="en-US" sz="3600" smtClean="0"/>
            </a:br>
            <a:r>
              <a:rPr lang="en-US" sz="3600" smtClean="0"/>
              <a:t/>
            </a:r>
            <a:br>
              <a:rPr lang="en-US" sz="3600" smtClean="0"/>
            </a:br>
            <a:r>
              <a:rPr lang="en-US" sz="3600" smtClean="0"/>
              <a:t/>
            </a:r>
            <a:br>
              <a:rPr lang="en-US" sz="3600" smtClean="0"/>
            </a:br>
            <a:endParaRPr lang="en-US" sz="3600" smtClean="0"/>
          </a:p>
        </p:txBody>
      </p:sp>
      <p:sp>
        <p:nvSpPr>
          <p:cNvPr id="144387" name="TextBox 5"/>
          <p:cNvSpPr txBox="1">
            <a:spLocks noChangeArrowheads="1"/>
          </p:cNvSpPr>
          <p:nvPr/>
        </p:nvSpPr>
        <p:spPr bwMode="auto">
          <a:xfrm>
            <a:off x="1371600" y="5867400"/>
            <a:ext cx="6711950" cy="641350"/>
          </a:xfrm>
          <a:prstGeom prst="rect">
            <a:avLst/>
          </a:prstGeom>
          <a:noFill/>
          <a:ln w="9525">
            <a:noFill/>
            <a:miter lim="800000"/>
            <a:headEnd/>
            <a:tailEnd/>
          </a:ln>
        </p:spPr>
        <p:txBody>
          <a:bodyPr wrap="none">
            <a:spAutoFit/>
          </a:bodyPr>
          <a:lstStyle/>
          <a:p>
            <a:r>
              <a:rPr lang="en-US" sz="3600">
                <a:solidFill>
                  <a:srgbClr val="0000FF"/>
                </a:solidFill>
              </a:rPr>
              <a:t>Low, Moderate, or High Risk???</a:t>
            </a:r>
          </a:p>
        </p:txBody>
      </p:sp>
      <p:pic>
        <p:nvPicPr>
          <p:cNvPr id="24580" name="Picture 5" descr="ANd9GcS3KR1G8XDmCKZDIIFciqqDCqP6BQKvxa7OHL61_EpGjM4SFB760A"/>
          <p:cNvPicPr>
            <a:picLocks noChangeAspect="1" noChangeArrowheads="1"/>
          </p:cNvPicPr>
          <p:nvPr/>
        </p:nvPicPr>
        <p:blipFill>
          <a:blip r:embed="rId2" cstate="print"/>
          <a:srcRect/>
          <a:stretch>
            <a:fillRect/>
          </a:stretch>
        </p:blipFill>
        <p:spPr bwMode="auto">
          <a:xfrm>
            <a:off x="3200400" y="0"/>
            <a:ext cx="3044825"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43200" y="2057400"/>
            <a:ext cx="7924800" cy="3429000"/>
          </a:xfrm>
        </p:spPr>
        <p:txBody>
          <a:bodyPr/>
          <a:lstStyle/>
          <a:p>
            <a:pPr eaLnBrk="1" hangingPunct="1"/>
            <a:r>
              <a:rPr lang="en-US" sz="8000" b="1" dirty="0" smtClean="0">
                <a:solidFill>
                  <a:srgbClr val="000099"/>
                </a:solidFill>
              </a:rPr>
              <a:t/>
            </a:r>
            <a:br>
              <a:rPr lang="en-US" sz="8000" b="1" dirty="0" smtClean="0">
                <a:solidFill>
                  <a:srgbClr val="000099"/>
                </a:solidFill>
              </a:rPr>
            </a:br>
            <a:r>
              <a:rPr lang="en-US" sz="5200" b="1" dirty="0" smtClean="0">
                <a:solidFill>
                  <a:schemeClr val="tx1"/>
                </a:solidFill>
              </a:rPr>
              <a:t>PREVENTION</a:t>
            </a:r>
            <a:br>
              <a:rPr lang="en-US" sz="5200" b="1" dirty="0" smtClean="0">
                <a:solidFill>
                  <a:schemeClr val="tx1"/>
                </a:solidFill>
              </a:rPr>
            </a:br>
            <a:r>
              <a:rPr lang="en-US" sz="5200" b="1" dirty="0" smtClean="0">
                <a:solidFill>
                  <a:schemeClr val="tx1"/>
                </a:solidFill>
              </a:rPr>
              <a:t>MEDICATIONS</a:t>
            </a:r>
            <a:r>
              <a:rPr lang="en-US" sz="11000" b="1" dirty="0" smtClean="0">
                <a:solidFill>
                  <a:srgbClr val="000099"/>
                </a:solidFill>
              </a:rPr>
              <a:t/>
            </a:r>
            <a:br>
              <a:rPr lang="en-US" sz="11000" b="1" dirty="0" smtClean="0">
                <a:solidFill>
                  <a:srgbClr val="000099"/>
                </a:solidFill>
              </a:rPr>
            </a:br>
            <a:endParaRPr lang="en-US" sz="11000" b="1" dirty="0" smtClean="0">
              <a:solidFill>
                <a:srgbClr val="000099"/>
              </a:solidFill>
            </a:endParaRPr>
          </a:p>
        </p:txBody>
      </p:sp>
      <p:sp>
        <p:nvSpPr>
          <p:cNvPr id="25603" name="Text Box 3"/>
          <p:cNvSpPr txBox="1">
            <a:spLocks noChangeArrowheads="1"/>
          </p:cNvSpPr>
          <p:nvPr/>
        </p:nvSpPr>
        <p:spPr bwMode="auto">
          <a:xfrm>
            <a:off x="762000" y="609600"/>
            <a:ext cx="7924800" cy="823913"/>
          </a:xfrm>
          <a:prstGeom prst="rect">
            <a:avLst/>
          </a:prstGeom>
          <a:noFill/>
          <a:ln w="9525">
            <a:noFill/>
            <a:miter lim="800000"/>
            <a:headEnd/>
            <a:tailEnd/>
          </a:ln>
        </p:spPr>
        <p:txBody>
          <a:bodyPr>
            <a:spAutoFit/>
          </a:bodyPr>
          <a:lstStyle/>
          <a:p>
            <a:pPr algn="ctr">
              <a:spcBef>
                <a:spcPct val="50000"/>
              </a:spcBef>
            </a:pPr>
            <a:r>
              <a:rPr lang="en-US" sz="4800" b="1" u="sng">
                <a:solidFill>
                  <a:srgbClr val="0000FF"/>
                </a:solidFill>
              </a:rPr>
              <a:t>Understanding</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0" y="2130425"/>
            <a:ext cx="7772400" cy="1470025"/>
          </a:xfrm>
        </p:spPr>
        <p:txBody>
          <a:bodyPr lIns="0" tIns="0" rIns="0" bIns="0" anchor="t"/>
          <a:lstStyle/>
          <a:p>
            <a:pPr eaLnBrk="1" hangingPunct="1"/>
            <a:r>
              <a:rPr lang="en-US" smtClean="0"/>
              <a:t> </a:t>
            </a:r>
          </a:p>
        </p:txBody>
      </p:sp>
      <p:sp>
        <p:nvSpPr>
          <p:cNvPr id="1028" name="Rectangle 3"/>
          <p:cNvSpPr>
            <a:spLocks noGrp="1" noChangeArrowheads="1"/>
          </p:cNvSpPr>
          <p:nvPr>
            <p:ph type="subTitle" idx="4294967295"/>
          </p:nvPr>
        </p:nvSpPr>
        <p:spPr>
          <a:xfrm>
            <a:off x="1838325" y="4135438"/>
            <a:ext cx="7305675" cy="1881187"/>
          </a:xfrm>
        </p:spPr>
        <p:txBody>
          <a:bodyPr lIns="0" tIns="0" rIns="0" bIns="0"/>
          <a:lstStyle/>
          <a:p>
            <a:pPr marL="0" indent="0" algn="ctr" eaLnBrk="1" hangingPunct="1">
              <a:buFontTx/>
              <a:buNone/>
            </a:pPr>
            <a:r>
              <a:rPr lang="en-US" smtClean="0"/>
              <a:t>  </a:t>
            </a:r>
          </a:p>
        </p:txBody>
      </p:sp>
      <p:graphicFrame>
        <p:nvGraphicFramePr>
          <p:cNvPr id="1026" name="Object 4"/>
          <p:cNvGraphicFramePr>
            <a:graphicFrameLocks noChangeAspect="1"/>
          </p:cNvGraphicFramePr>
          <p:nvPr/>
        </p:nvGraphicFramePr>
        <p:xfrm>
          <a:off x="1143000" y="1371600"/>
          <a:ext cx="6934200" cy="4583113"/>
        </p:xfrm>
        <a:graphic>
          <a:graphicData uri="http://schemas.openxmlformats.org/presentationml/2006/ole">
            <p:oleObj spid="_x0000_s1026" name="Chart" r:id="rId3" imgW="6096075" imgH="4038476" progId="MSGraph.Chart.8">
              <p:embed followColorScheme="full"/>
            </p:oleObj>
          </a:graphicData>
        </a:graphic>
      </p:graphicFrame>
      <p:sp>
        <p:nvSpPr>
          <p:cNvPr id="1029" name="Text Box 5"/>
          <p:cNvSpPr txBox="1">
            <a:spLocks noChangeArrowheads="1"/>
          </p:cNvSpPr>
          <p:nvPr/>
        </p:nvSpPr>
        <p:spPr bwMode="auto">
          <a:xfrm rot="-5400000">
            <a:off x="167482" y="3337718"/>
            <a:ext cx="1708150" cy="366713"/>
          </a:xfrm>
          <a:prstGeom prst="rect">
            <a:avLst/>
          </a:prstGeom>
          <a:noFill/>
          <a:ln w="9525">
            <a:noFill/>
            <a:miter lim="800000"/>
            <a:headEnd/>
            <a:tailEnd/>
          </a:ln>
        </p:spPr>
        <p:txBody>
          <a:bodyPr wrap="none">
            <a:spAutoFit/>
          </a:bodyPr>
          <a:lstStyle/>
          <a:p>
            <a:r>
              <a:rPr lang="en-US">
                <a:latin typeface="Times New Roman" pitchFamily="18" charset="0"/>
              </a:rPr>
              <a:t>Parts per million</a:t>
            </a:r>
          </a:p>
        </p:txBody>
      </p:sp>
      <p:sp>
        <p:nvSpPr>
          <p:cNvPr id="1030" name="Text Box 6"/>
          <p:cNvSpPr txBox="1">
            <a:spLocks noChangeArrowheads="1"/>
          </p:cNvSpPr>
          <p:nvPr/>
        </p:nvSpPr>
        <p:spPr bwMode="auto">
          <a:xfrm>
            <a:off x="2209800" y="304800"/>
            <a:ext cx="4911725" cy="579438"/>
          </a:xfrm>
          <a:prstGeom prst="rect">
            <a:avLst/>
          </a:prstGeom>
          <a:noFill/>
          <a:ln w="9525">
            <a:noFill/>
            <a:miter lim="800000"/>
            <a:headEnd/>
            <a:tailEnd/>
          </a:ln>
        </p:spPr>
        <p:txBody>
          <a:bodyPr wrap="none">
            <a:spAutoFit/>
          </a:bodyPr>
          <a:lstStyle/>
          <a:p>
            <a:r>
              <a:rPr lang="en-US" sz="3200">
                <a:solidFill>
                  <a:srgbClr val="0C4CB3"/>
                </a:solidFill>
                <a:latin typeface="Times New Roman" pitchFamily="18" charset="0"/>
              </a:rPr>
              <a:t>Parts per million of Fluoride</a:t>
            </a:r>
            <a:r>
              <a:rPr lang="en-US" sz="3200">
                <a:latin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219200" y="533400"/>
            <a:ext cx="7924800" cy="341313"/>
          </a:xfrm>
        </p:spPr>
        <p:txBody>
          <a:bodyPr/>
          <a:lstStyle/>
          <a:p>
            <a:pPr eaLnBrk="1" hangingPunct="1"/>
            <a:r>
              <a:rPr lang="en-US" b="1" smtClean="0">
                <a:solidFill>
                  <a:srgbClr val="6699FF"/>
                </a:solidFill>
              </a:rPr>
              <a:t>Water Fluoridation Changes 2011</a:t>
            </a:r>
          </a:p>
        </p:txBody>
      </p:sp>
      <p:sp>
        <p:nvSpPr>
          <p:cNvPr id="26627" name="Content Placeholder 2"/>
          <p:cNvSpPr>
            <a:spLocks noGrp="1"/>
          </p:cNvSpPr>
          <p:nvPr>
            <p:ph idx="4294967295"/>
          </p:nvPr>
        </p:nvSpPr>
        <p:spPr>
          <a:xfrm>
            <a:off x="990600" y="1447800"/>
            <a:ext cx="7286625" cy="5410200"/>
          </a:xfrm>
        </p:spPr>
        <p:txBody>
          <a:bodyPr/>
          <a:lstStyle/>
          <a:p>
            <a:pPr eaLnBrk="1" hangingPunct="1"/>
            <a:r>
              <a:rPr lang="en-US" sz="2400" dirty="0" smtClean="0"/>
              <a:t>U.S. Department of Health and Human Services (HHS) and the U.S. Environmental Protection Agency (EPA) changed water fluoridation recommendations</a:t>
            </a:r>
          </a:p>
          <a:p>
            <a:pPr lvl="1" eaLnBrk="1" hangingPunct="1"/>
            <a:r>
              <a:rPr lang="en-US" sz="2000" dirty="0" smtClean="0"/>
              <a:t>0.7 </a:t>
            </a:r>
            <a:r>
              <a:rPr lang="en-US" sz="2000" dirty="0" err="1" smtClean="0"/>
              <a:t>ppm</a:t>
            </a:r>
            <a:r>
              <a:rPr lang="en-US" sz="2000" dirty="0" smtClean="0"/>
              <a:t> F rather than range of 0.7 to 1.2 </a:t>
            </a:r>
            <a:r>
              <a:rPr lang="en-US" sz="2000" dirty="0" err="1" smtClean="0"/>
              <a:t>ppm</a:t>
            </a:r>
            <a:r>
              <a:rPr lang="en-US" sz="2000" dirty="0" smtClean="0"/>
              <a:t> F</a:t>
            </a:r>
          </a:p>
          <a:p>
            <a:pPr lvl="1" eaLnBrk="1" hangingPunct="1"/>
            <a:r>
              <a:rPr lang="en-US" sz="2000" dirty="0" smtClean="0"/>
              <a:t>First change in ~50 years</a:t>
            </a:r>
          </a:p>
          <a:p>
            <a:pPr lvl="1" eaLnBrk="1" hangingPunct="1"/>
            <a:r>
              <a:rPr lang="en-US" sz="2000" dirty="0" smtClean="0"/>
              <a:t>Change due to additional sources of Fluoride that were less prevalent in previous years</a:t>
            </a:r>
          </a:p>
          <a:p>
            <a:pPr lvl="1" eaLnBrk="1" hangingPunct="1"/>
            <a:r>
              <a:rPr lang="en-US" sz="2000" dirty="0" smtClean="0"/>
              <a:t>Maximizes benefit and minimizes unwanted effects</a:t>
            </a:r>
          </a:p>
          <a:p>
            <a:pPr eaLnBrk="1" hangingPunct="1"/>
            <a:r>
              <a:rPr lang="en-US" sz="2400" dirty="0" smtClean="0"/>
              <a:t>Additional supporting information</a:t>
            </a:r>
          </a:p>
          <a:p>
            <a:pPr lvl="1" eaLnBrk="1" hangingPunct="1"/>
            <a:r>
              <a:rPr lang="en-US" sz="2000" dirty="0" smtClean="0"/>
              <a:t>http://water.epa.gov/action/advisories/drinking/fluoride_index.cfm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27651" name="Rectangle 2"/>
          <p:cNvSpPr>
            <a:spLocks noGrp="1" noChangeArrowheads="1"/>
          </p:cNvSpPr>
          <p:nvPr>
            <p:ph type="title" idx="4294967295"/>
          </p:nvPr>
        </p:nvSpPr>
        <p:spPr>
          <a:xfrm>
            <a:off x="609600" y="304800"/>
            <a:ext cx="8229600" cy="1143000"/>
          </a:xfrm>
        </p:spPr>
        <p:txBody>
          <a:bodyPr lIns="0" tIns="0" rIns="0" bIns="0" anchor="t"/>
          <a:lstStyle/>
          <a:p>
            <a:pPr eaLnBrk="1" hangingPunct="1"/>
            <a:r>
              <a:rPr lang="en-US" b="1" dirty="0" smtClean="0">
                <a:solidFill>
                  <a:srgbClr val="6699FF"/>
                </a:solidFill>
                <a:latin typeface="Times New Roman" pitchFamily="18" charset="0"/>
              </a:rPr>
              <a:t>Sodium Fluoride</a:t>
            </a:r>
            <a:r>
              <a:rPr lang="en-US" sz="4000" b="1" dirty="0" smtClean="0">
                <a:solidFill>
                  <a:srgbClr val="6699FF"/>
                </a:solidFill>
                <a:latin typeface="Times New Roman" pitchFamily="18" charset="0"/>
              </a:rPr>
              <a:t>: small ion; has 2 label indication</a:t>
            </a:r>
            <a:r>
              <a:rPr lang="en-US" b="1" dirty="0" smtClean="0">
                <a:solidFill>
                  <a:srgbClr val="6699FF"/>
                </a:solidFill>
                <a:latin typeface="Times New Roman" pitchFamily="18" charset="0"/>
              </a:rPr>
              <a:t>:</a:t>
            </a:r>
            <a:r>
              <a:rPr lang="en-US" sz="4000" dirty="0" smtClean="0">
                <a:solidFill>
                  <a:srgbClr val="6699FF"/>
                </a:solidFill>
                <a:latin typeface="Times New Roman" pitchFamily="18" charset="0"/>
              </a:rPr>
              <a:t/>
            </a:r>
            <a:br>
              <a:rPr lang="en-US" sz="4000" dirty="0" smtClean="0">
                <a:solidFill>
                  <a:srgbClr val="6699FF"/>
                </a:solidFill>
                <a:latin typeface="Times New Roman" pitchFamily="18" charset="0"/>
              </a:rPr>
            </a:br>
            <a:endParaRPr lang="en-US" sz="4000" dirty="0" smtClean="0">
              <a:solidFill>
                <a:srgbClr val="6699FF"/>
              </a:solidFill>
              <a:latin typeface="Times New Roman" pitchFamily="18" charset="0"/>
            </a:endParaRPr>
          </a:p>
        </p:txBody>
      </p:sp>
      <p:sp>
        <p:nvSpPr>
          <p:cNvPr id="27652" name="Rectangle 3"/>
          <p:cNvSpPr>
            <a:spLocks noGrp="1" noChangeArrowheads="1"/>
          </p:cNvSpPr>
          <p:nvPr>
            <p:ph type="body" idx="4294967295"/>
          </p:nvPr>
        </p:nvSpPr>
        <p:spPr>
          <a:xfrm>
            <a:off x="533400" y="1600200"/>
            <a:ext cx="8229600" cy="4525963"/>
          </a:xfrm>
        </p:spPr>
        <p:txBody>
          <a:bodyPr lIns="0" tIns="0" rIns="0" bIns="0"/>
          <a:lstStyle/>
          <a:p>
            <a:pPr eaLnBrk="1" hangingPunct="1"/>
            <a:endParaRPr lang="en-US" sz="2800" dirty="0" smtClean="0"/>
          </a:p>
          <a:p>
            <a:pPr eaLnBrk="1" hangingPunct="1"/>
            <a:r>
              <a:rPr lang="en-US" sz="2400" b="1" dirty="0" smtClean="0">
                <a:solidFill>
                  <a:srgbClr val="0000FF"/>
                </a:solidFill>
                <a:latin typeface="Times New Roman" pitchFamily="18" charset="0"/>
              </a:rPr>
              <a:t>Caries Control</a:t>
            </a:r>
            <a:r>
              <a:rPr lang="en-US" sz="2400" b="1" dirty="0" smtClean="0">
                <a:latin typeface="Times New Roman" pitchFamily="18" charset="0"/>
              </a:rPr>
              <a:t> – moderate to high risk caries patients </a:t>
            </a:r>
          </a:p>
          <a:p>
            <a:pPr eaLnBrk="1" hangingPunct="1"/>
            <a:r>
              <a:rPr lang="en-US" sz="2400" b="1" dirty="0" smtClean="0">
                <a:solidFill>
                  <a:srgbClr val="0000FF"/>
                </a:solidFill>
                <a:latin typeface="Times New Roman" pitchFamily="18" charset="0"/>
              </a:rPr>
              <a:t>Sensitivity</a:t>
            </a:r>
          </a:p>
          <a:p>
            <a:pPr eaLnBrk="1" hangingPunct="1"/>
            <a:r>
              <a:rPr lang="en-US" sz="2400" b="1" dirty="0" smtClean="0">
                <a:latin typeface="Times New Roman" pitchFamily="18" charset="0"/>
              </a:rPr>
              <a:t>It works by strengthening the teeth and decreasing the effects of acid and bacteria on the teeth.</a:t>
            </a:r>
          </a:p>
          <a:p>
            <a:pPr eaLnBrk="1" hangingPunct="1"/>
            <a:endParaRPr lang="en-US" sz="2400" b="1" dirty="0" smtClean="0">
              <a:latin typeface="Times New Roman" pitchFamily="18" charset="0"/>
            </a:endParaRPr>
          </a:p>
          <a:p>
            <a:pPr eaLnBrk="1" hangingPunct="1"/>
            <a:r>
              <a:rPr lang="en-US" sz="2400" b="1" dirty="0" smtClean="0">
                <a:latin typeface="Times New Roman" pitchFamily="18" charset="0"/>
              </a:rPr>
              <a:t>*The American Dental Association recommends that at least 80% of the labeled amount of fluoride is released during tooth-brushing in the first 2 minutes.  You must have water in the medication in order for the fluoride to be released to its ionic form.</a:t>
            </a:r>
            <a:r>
              <a:rPr lang="en-US" sz="2800" b="1" dirty="0" smtClean="0"/>
              <a:t>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762000" y="274638"/>
            <a:ext cx="7467600" cy="1143000"/>
          </a:xfrm>
        </p:spPr>
        <p:txBody>
          <a:bodyPr lIns="0" tIns="0" rIns="0" bIns="0" anchor="t"/>
          <a:lstStyle/>
          <a:p>
            <a:pPr eaLnBrk="1" hangingPunct="1"/>
            <a:r>
              <a:rPr lang="en-US" sz="4000" dirty="0" smtClean="0">
                <a:solidFill>
                  <a:srgbClr val="6699FF"/>
                </a:solidFill>
                <a:latin typeface="Times New Roman" pitchFamily="18" charset="0"/>
              </a:rPr>
              <a:t>Types of Products that have Sodium Fluoride</a:t>
            </a:r>
          </a:p>
        </p:txBody>
      </p:sp>
      <p:sp>
        <p:nvSpPr>
          <p:cNvPr id="28675" name="Rectangle 3"/>
          <p:cNvSpPr>
            <a:spLocks noGrp="1" noChangeArrowheads="1"/>
          </p:cNvSpPr>
          <p:nvPr>
            <p:ph type="body" idx="4294967295"/>
          </p:nvPr>
        </p:nvSpPr>
        <p:spPr>
          <a:xfrm>
            <a:off x="990600" y="1447800"/>
            <a:ext cx="7210425" cy="5410200"/>
          </a:xfrm>
        </p:spPr>
        <p:txBody>
          <a:bodyPr lIns="0" tIns="0" rIns="0" bIns="0"/>
          <a:lstStyle/>
          <a:p>
            <a:pPr eaLnBrk="1" hangingPunct="1"/>
            <a:r>
              <a:rPr lang="en-US" sz="2800" b="1" dirty="0" smtClean="0">
                <a:latin typeface="Times New Roman" pitchFamily="18" charset="0"/>
              </a:rPr>
              <a:t>Toothpaste</a:t>
            </a:r>
            <a:r>
              <a:rPr lang="en-US" sz="2800" dirty="0" smtClean="0">
                <a:latin typeface="Times New Roman" pitchFamily="18" charset="0"/>
              </a:rPr>
              <a:t>- OTC: </a:t>
            </a:r>
            <a:r>
              <a:rPr lang="en-US" sz="2800" dirty="0" smtClean="0">
                <a:solidFill>
                  <a:srgbClr val="FF0000"/>
                </a:solidFill>
                <a:latin typeface="Times New Roman" pitchFamily="18" charset="0"/>
              </a:rPr>
              <a:t>1100 </a:t>
            </a:r>
            <a:r>
              <a:rPr lang="en-US" sz="2800" dirty="0" err="1" smtClean="0">
                <a:solidFill>
                  <a:srgbClr val="FF0000"/>
                </a:solidFill>
                <a:latin typeface="Times New Roman" pitchFamily="18" charset="0"/>
              </a:rPr>
              <a:t>ppm</a:t>
            </a:r>
            <a:r>
              <a:rPr lang="en-US" sz="2800" dirty="0" smtClean="0">
                <a:latin typeface="Times New Roman" pitchFamily="18" charset="0"/>
              </a:rPr>
              <a:t>,  Rx: </a:t>
            </a:r>
            <a:r>
              <a:rPr lang="en-US" sz="2800" dirty="0" smtClean="0">
                <a:solidFill>
                  <a:srgbClr val="FF0000"/>
                </a:solidFill>
                <a:latin typeface="Times New Roman" pitchFamily="18" charset="0"/>
              </a:rPr>
              <a:t>5000 </a:t>
            </a:r>
            <a:r>
              <a:rPr lang="en-US" sz="2800" dirty="0" err="1" smtClean="0">
                <a:solidFill>
                  <a:srgbClr val="FF0000"/>
                </a:solidFill>
                <a:latin typeface="Times New Roman" pitchFamily="18" charset="0"/>
              </a:rPr>
              <a:t>ppm</a:t>
            </a:r>
            <a:endParaRPr lang="en-US" sz="2800" dirty="0" smtClean="0">
              <a:solidFill>
                <a:srgbClr val="FF0000"/>
              </a:solidFill>
              <a:latin typeface="Times New Roman" pitchFamily="18" charset="0"/>
            </a:endParaRPr>
          </a:p>
          <a:p>
            <a:pPr lvl="1" eaLnBrk="1" hangingPunct="1"/>
            <a:r>
              <a:rPr lang="en-US" sz="2400" dirty="0" smtClean="0">
                <a:latin typeface="Times New Roman" pitchFamily="18" charset="0"/>
              </a:rPr>
              <a:t>Neutral pH- Prescription </a:t>
            </a:r>
            <a:endParaRPr lang="en-US" sz="2400" b="1" dirty="0" smtClean="0">
              <a:latin typeface="Times New Roman" pitchFamily="18" charset="0"/>
            </a:endParaRPr>
          </a:p>
          <a:p>
            <a:pPr eaLnBrk="1" hangingPunct="1"/>
            <a:r>
              <a:rPr lang="en-US" sz="2800" b="1" dirty="0" smtClean="0">
                <a:latin typeface="Times New Roman" pitchFamily="18" charset="0"/>
              </a:rPr>
              <a:t>Foams &amp; Gels-</a:t>
            </a:r>
            <a:r>
              <a:rPr lang="en-US" sz="2800" dirty="0" smtClean="0">
                <a:latin typeface="Times New Roman" pitchFamily="18" charset="0"/>
              </a:rPr>
              <a:t> </a:t>
            </a:r>
            <a:r>
              <a:rPr lang="en-US" sz="2800" dirty="0" smtClean="0">
                <a:solidFill>
                  <a:srgbClr val="FF0000"/>
                </a:solidFill>
                <a:latin typeface="Times New Roman" pitchFamily="18" charset="0"/>
              </a:rPr>
              <a:t>12,300 </a:t>
            </a:r>
            <a:r>
              <a:rPr lang="en-US" sz="2800" dirty="0" err="1" smtClean="0">
                <a:solidFill>
                  <a:srgbClr val="FF0000"/>
                </a:solidFill>
                <a:latin typeface="Times New Roman" pitchFamily="18" charset="0"/>
              </a:rPr>
              <a:t>ppm</a:t>
            </a:r>
            <a:endParaRPr lang="en-US" sz="2800" dirty="0" smtClean="0">
              <a:solidFill>
                <a:srgbClr val="FF0000"/>
              </a:solidFill>
              <a:latin typeface="Times New Roman" pitchFamily="18" charset="0"/>
            </a:endParaRPr>
          </a:p>
          <a:p>
            <a:pPr lvl="1" eaLnBrk="1" hangingPunct="1"/>
            <a:r>
              <a:rPr lang="en-US" sz="2400" dirty="0" smtClean="0">
                <a:latin typeface="Times New Roman" pitchFamily="18" charset="0"/>
              </a:rPr>
              <a:t>1.23 APF</a:t>
            </a:r>
          </a:p>
          <a:p>
            <a:pPr lvl="1" eaLnBrk="1" hangingPunct="1"/>
            <a:r>
              <a:rPr lang="en-US" sz="2400" dirty="0" smtClean="0">
                <a:latin typeface="Times New Roman" pitchFamily="18" charset="0"/>
              </a:rPr>
              <a:t>pH 3.0</a:t>
            </a:r>
          </a:p>
          <a:p>
            <a:pPr eaLnBrk="1" hangingPunct="1"/>
            <a:r>
              <a:rPr lang="en-US" b="1" dirty="0" smtClean="0">
                <a:latin typeface="Times New Roman" pitchFamily="18" charset="0"/>
              </a:rPr>
              <a:t>Rinses</a:t>
            </a:r>
          </a:p>
          <a:p>
            <a:pPr lvl="1" eaLnBrk="1" hangingPunct="1"/>
            <a:r>
              <a:rPr lang="en-US" sz="2400" dirty="0" smtClean="0">
                <a:latin typeface="Times New Roman" pitchFamily="18" charset="0"/>
              </a:rPr>
              <a:t>2% Neutral pH – </a:t>
            </a:r>
            <a:r>
              <a:rPr lang="en-US" sz="2400" dirty="0" smtClean="0">
                <a:solidFill>
                  <a:srgbClr val="FF0000"/>
                </a:solidFill>
                <a:latin typeface="Times New Roman" pitchFamily="18" charset="0"/>
              </a:rPr>
              <a:t>2000 </a:t>
            </a:r>
            <a:r>
              <a:rPr lang="en-US" sz="2400" dirty="0" err="1" smtClean="0">
                <a:solidFill>
                  <a:srgbClr val="FF0000"/>
                </a:solidFill>
                <a:latin typeface="Times New Roman" pitchFamily="18" charset="0"/>
              </a:rPr>
              <a:t>ppm</a:t>
            </a:r>
            <a:endParaRPr lang="en-US" sz="2400" dirty="0" smtClean="0">
              <a:solidFill>
                <a:srgbClr val="FF0000"/>
              </a:solidFill>
              <a:latin typeface="Times New Roman" pitchFamily="18" charset="0"/>
            </a:endParaRPr>
          </a:p>
          <a:p>
            <a:pPr lvl="1" eaLnBrk="1" hangingPunct="1"/>
            <a:r>
              <a:rPr lang="en-US" sz="2400" dirty="0" smtClean="0">
                <a:latin typeface="Times New Roman" pitchFamily="18" charset="0"/>
              </a:rPr>
              <a:t>1.1 Neutral pH – </a:t>
            </a:r>
            <a:r>
              <a:rPr lang="en-US" sz="2400" dirty="0" smtClean="0">
                <a:solidFill>
                  <a:srgbClr val="FF0000"/>
                </a:solidFill>
                <a:latin typeface="Times New Roman" pitchFamily="18" charset="0"/>
              </a:rPr>
              <a:t>5000 </a:t>
            </a:r>
            <a:r>
              <a:rPr lang="en-US" sz="2400" dirty="0" err="1" smtClean="0">
                <a:solidFill>
                  <a:srgbClr val="FF0000"/>
                </a:solidFill>
                <a:latin typeface="Times New Roman" pitchFamily="18" charset="0"/>
              </a:rPr>
              <a:t>ppm</a:t>
            </a:r>
            <a:endParaRPr lang="en-US" sz="2400" dirty="0" smtClean="0">
              <a:solidFill>
                <a:srgbClr val="FF0000"/>
              </a:solidFill>
              <a:latin typeface="Times New Roman" pitchFamily="18" charset="0"/>
            </a:endParaRPr>
          </a:p>
          <a:p>
            <a:pPr eaLnBrk="1" hangingPunct="1"/>
            <a:r>
              <a:rPr lang="en-US" sz="2800" b="1" dirty="0" smtClean="0">
                <a:latin typeface="Times New Roman" pitchFamily="18" charset="0"/>
              </a:rPr>
              <a:t>Varnishes</a:t>
            </a:r>
            <a:r>
              <a:rPr lang="en-US" sz="2800" dirty="0" smtClean="0">
                <a:latin typeface="Times New Roman" pitchFamily="18" charset="0"/>
              </a:rPr>
              <a:t> – </a:t>
            </a:r>
            <a:r>
              <a:rPr lang="en-US" sz="2800" dirty="0" smtClean="0">
                <a:solidFill>
                  <a:srgbClr val="FF0000"/>
                </a:solidFill>
                <a:latin typeface="Times New Roman" pitchFamily="18" charset="0"/>
              </a:rPr>
              <a:t>22,600 </a:t>
            </a:r>
            <a:r>
              <a:rPr lang="en-US" sz="2800" dirty="0" err="1" smtClean="0">
                <a:solidFill>
                  <a:srgbClr val="FF0000"/>
                </a:solidFill>
                <a:latin typeface="Times New Roman" pitchFamily="18" charset="0"/>
              </a:rPr>
              <a:t>ppm</a:t>
            </a:r>
            <a:endParaRPr lang="en-US" sz="2800" dirty="0" smtClean="0">
              <a:solidFill>
                <a:srgbClr val="FF0000"/>
              </a:solidFill>
              <a:latin typeface="Times New Roman" pitchFamily="18" charset="0"/>
            </a:endParaRPr>
          </a:p>
          <a:p>
            <a:pPr lvl="1" eaLnBrk="1" hangingPunct="1"/>
            <a:r>
              <a:rPr lang="en-US" sz="2400" dirty="0" smtClean="0">
                <a:latin typeface="Times New Roman" pitchFamily="18" charset="0"/>
              </a:rPr>
              <a:t>Neutral pH</a:t>
            </a:r>
          </a:p>
          <a:p>
            <a:pPr eaLnBrk="1" hangingPunct="1"/>
            <a:endParaRPr lang="en-US" sz="2800" dirty="0" smtClean="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6600" b="1" i="1" smtClean="0">
                <a:latin typeface="Arial Black" pitchFamily="34" charset="0"/>
              </a:rPr>
              <a:t>RDA Table</a:t>
            </a:r>
          </a:p>
        </p:txBody>
      </p:sp>
      <p:sp>
        <p:nvSpPr>
          <p:cNvPr id="29699" name="Rectangle 3"/>
          <p:cNvSpPr>
            <a:spLocks noGrp="1" noChangeArrowheads="1"/>
          </p:cNvSpPr>
          <p:nvPr>
            <p:ph idx="1"/>
          </p:nvPr>
        </p:nvSpPr>
        <p:spPr>
          <a:xfrm>
            <a:off x="609600" y="1295400"/>
            <a:ext cx="7086600" cy="3733800"/>
          </a:xfrm>
        </p:spPr>
        <p:txBody>
          <a:bodyPr/>
          <a:lstStyle/>
          <a:p>
            <a:pPr lvl="1" eaLnBrk="1" hangingPunct="1">
              <a:lnSpc>
                <a:spcPct val="80000"/>
              </a:lnSpc>
            </a:pPr>
            <a:r>
              <a:rPr lang="en-US" sz="2400" b="1" i="1" smtClean="0">
                <a:solidFill>
                  <a:srgbClr val="FF0000"/>
                </a:solidFill>
                <a:latin typeface="Arial Black" pitchFamily="34" charset="0"/>
              </a:rPr>
              <a:t/>
            </a:r>
            <a:br>
              <a:rPr lang="en-US" sz="2400" b="1" i="1" smtClean="0">
                <a:solidFill>
                  <a:srgbClr val="FF0000"/>
                </a:solidFill>
                <a:latin typeface="Arial Black" pitchFamily="34" charset="0"/>
              </a:rPr>
            </a:br>
            <a:r>
              <a:rPr lang="en-US" sz="2400" b="1" i="1" smtClean="0">
                <a:solidFill>
                  <a:srgbClr val="FF0000"/>
                </a:solidFill>
                <a:latin typeface="Arial Black" pitchFamily="34" charset="0"/>
              </a:rPr>
              <a:t>0 to 70</a:t>
            </a:r>
          </a:p>
          <a:p>
            <a:pPr lvl="1" eaLnBrk="1" hangingPunct="1">
              <a:lnSpc>
                <a:spcPct val="80000"/>
              </a:lnSpc>
            </a:pPr>
            <a:r>
              <a:rPr lang="en-US" sz="2400" b="1" i="1" smtClean="0">
                <a:latin typeface="Arial Black" pitchFamily="34" charset="0"/>
              </a:rPr>
              <a:t>Low abrasive</a:t>
            </a:r>
          </a:p>
          <a:p>
            <a:pPr lvl="1" eaLnBrk="1" hangingPunct="1">
              <a:lnSpc>
                <a:spcPct val="80000"/>
              </a:lnSpc>
            </a:pPr>
            <a:endParaRPr lang="en-US" sz="2400" b="1" i="1" smtClean="0">
              <a:latin typeface="Arial Black" pitchFamily="34" charset="0"/>
            </a:endParaRPr>
          </a:p>
          <a:p>
            <a:pPr lvl="1" eaLnBrk="1" hangingPunct="1">
              <a:lnSpc>
                <a:spcPct val="80000"/>
              </a:lnSpc>
            </a:pPr>
            <a:r>
              <a:rPr lang="en-US" sz="2400" b="1" i="1" smtClean="0">
                <a:solidFill>
                  <a:srgbClr val="FF0000"/>
                </a:solidFill>
                <a:latin typeface="Arial Black" pitchFamily="34" charset="0"/>
              </a:rPr>
              <a:t>70 to 100</a:t>
            </a:r>
          </a:p>
          <a:p>
            <a:pPr lvl="1" eaLnBrk="1" hangingPunct="1">
              <a:lnSpc>
                <a:spcPct val="80000"/>
              </a:lnSpc>
            </a:pPr>
            <a:r>
              <a:rPr lang="en-US" sz="2400" b="1" i="1" smtClean="0">
                <a:latin typeface="Arial Black" pitchFamily="34" charset="0"/>
              </a:rPr>
              <a:t>Medium abrasive</a:t>
            </a:r>
          </a:p>
          <a:p>
            <a:pPr lvl="1" eaLnBrk="1" hangingPunct="1">
              <a:lnSpc>
                <a:spcPct val="80000"/>
              </a:lnSpc>
            </a:pPr>
            <a:endParaRPr lang="en-US" sz="2400" b="1" i="1" smtClean="0">
              <a:latin typeface="Arial Black" pitchFamily="34" charset="0"/>
            </a:endParaRPr>
          </a:p>
          <a:p>
            <a:pPr lvl="1" eaLnBrk="1" hangingPunct="1">
              <a:lnSpc>
                <a:spcPct val="80000"/>
              </a:lnSpc>
            </a:pPr>
            <a:r>
              <a:rPr lang="en-US" sz="2400" b="1" i="1" smtClean="0">
                <a:solidFill>
                  <a:srgbClr val="FF0000"/>
                </a:solidFill>
                <a:latin typeface="Arial Black" pitchFamily="34" charset="0"/>
              </a:rPr>
              <a:t>100 to 150</a:t>
            </a:r>
          </a:p>
          <a:p>
            <a:pPr lvl="1" eaLnBrk="1" hangingPunct="1">
              <a:lnSpc>
                <a:spcPct val="80000"/>
              </a:lnSpc>
            </a:pPr>
            <a:r>
              <a:rPr lang="en-US" sz="2400" b="1" i="1" smtClean="0">
                <a:latin typeface="Arial Black" pitchFamily="34" charset="0"/>
              </a:rPr>
              <a:t>Highly abrasive</a:t>
            </a:r>
          </a:p>
          <a:p>
            <a:pPr lvl="1" eaLnBrk="1" hangingPunct="1">
              <a:lnSpc>
                <a:spcPct val="80000"/>
              </a:lnSpc>
            </a:pPr>
            <a:endParaRPr lang="en-US" sz="2400" b="1" i="1" smtClean="0">
              <a:latin typeface="Arial Black" pitchFamily="34" charset="0"/>
            </a:endParaRPr>
          </a:p>
          <a:p>
            <a:pPr lvl="1" eaLnBrk="1" hangingPunct="1">
              <a:lnSpc>
                <a:spcPct val="80000"/>
              </a:lnSpc>
            </a:pPr>
            <a:r>
              <a:rPr lang="en-US" sz="2400" b="1" i="1" smtClean="0">
                <a:solidFill>
                  <a:srgbClr val="FF0000"/>
                </a:solidFill>
                <a:latin typeface="Arial Black" pitchFamily="34" charset="0"/>
              </a:rPr>
              <a:t>150 to 250</a:t>
            </a:r>
          </a:p>
          <a:p>
            <a:pPr lvl="1" eaLnBrk="1" hangingPunct="1">
              <a:lnSpc>
                <a:spcPct val="80000"/>
              </a:lnSpc>
            </a:pPr>
            <a:r>
              <a:rPr lang="en-US" sz="2400" b="1" i="1" smtClean="0">
                <a:latin typeface="Arial Black" pitchFamily="34" charset="0"/>
              </a:rPr>
              <a:t>Regarded as harmful limit</a:t>
            </a:r>
          </a:p>
          <a:p>
            <a:pPr lvl="1" eaLnBrk="1" hangingPunct="1">
              <a:lnSpc>
                <a:spcPct val="80000"/>
              </a:lnSpc>
            </a:pPr>
            <a:r>
              <a:rPr lang="en-US" sz="1200" i="1" smtClean="0">
                <a:solidFill>
                  <a:srgbClr val="000000"/>
                </a:solidFill>
                <a:latin typeface="Tms Rmn"/>
              </a:rPr>
              <a:t>Issue Date: October 2009, Posted On: 11/1/2009 RDH Magazine </a:t>
            </a:r>
            <a:br>
              <a:rPr lang="en-US" sz="1200" i="1" smtClean="0">
                <a:solidFill>
                  <a:srgbClr val="000000"/>
                </a:solidFill>
                <a:latin typeface="Tms Rmn"/>
              </a:rPr>
            </a:br>
            <a:r>
              <a:rPr lang="en-US" sz="1200" b="1" i="1" smtClean="0">
                <a:solidFill>
                  <a:srgbClr val="000000"/>
                </a:solidFill>
                <a:latin typeface="Tms Rmn"/>
              </a:rPr>
              <a:t/>
            </a:r>
            <a:br>
              <a:rPr lang="en-US" sz="1200" b="1" i="1" smtClean="0">
                <a:solidFill>
                  <a:srgbClr val="000000"/>
                </a:solidFill>
                <a:latin typeface="Tms Rmn"/>
              </a:rPr>
            </a:br>
            <a:r>
              <a:rPr lang="en-US" sz="1200" b="1" i="1" smtClean="0">
                <a:solidFill>
                  <a:srgbClr val="000000"/>
                </a:solidFill>
                <a:latin typeface="Tms Rmn"/>
              </a:rPr>
              <a:t>Polishing Techniques for Beauty and Longevity </a:t>
            </a:r>
            <a:r>
              <a:rPr lang="en-US" sz="1200" i="1" smtClean="0">
                <a:solidFill>
                  <a:srgbClr val="000000"/>
                </a:solidFill>
                <a:latin typeface="Tms Rmn"/>
              </a:rPr>
              <a:t/>
            </a:r>
            <a:br>
              <a:rPr lang="en-US" sz="1200" i="1" smtClean="0">
                <a:solidFill>
                  <a:srgbClr val="000000"/>
                </a:solidFill>
                <a:latin typeface="Tms Rmn"/>
              </a:rPr>
            </a:br>
            <a:r>
              <a:rPr lang="en-US" sz="1200" i="1" smtClean="0">
                <a:solidFill>
                  <a:srgbClr val="000000"/>
                </a:solidFill>
                <a:latin typeface="Tms Rmn"/>
              </a:rPr>
              <a:t>Trish Jones RDH, BS</a:t>
            </a:r>
            <a:endParaRPr lang="en-US" sz="1200" b="1" i="1" smtClean="0">
              <a:latin typeface="Arial Black" pitchFamily="34" charset="0"/>
            </a:endParaRPr>
          </a:p>
          <a:p>
            <a:pPr lvl="1" eaLnBrk="1" hangingPunct="1">
              <a:lnSpc>
                <a:spcPct val="80000"/>
              </a:lnSpc>
            </a:pPr>
            <a:r>
              <a:rPr lang="en-US" sz="1200" smtClean="0"/>
              <a:t> 	</a:t>
            </a:r>
          </a:p>
          <a:p>
            <a:pPr eaLnBrk="1" hangingPunct="1">
              <a:lnSpc>
                <a:spcPct val="80000"/>
              </a:lnSpc>
            </a:pPr>
            <a:endParaRPr lang="en-US" sz="900" smtClean="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0"/>
            <a:ext cx="9144000" cy="1143000"/>
          </a:xfrm>
        </p:spPr>
        <p:txBody>
          <a:bodyPr/>
          <a:lstStyle/>
          <a:p>
            <a:pPr eaLnBrk="1" hangingPunct="1"/>
            <a:r>
              <a:rPr lang="en-US" sz="3200" b="1" dirty="0" smtClean="0">
                <a:solidFill>
                  <a:srgbClr val="0000FF"/>
                </a:solidFill>
              </a:rPr>
              <a:t>Sodium Fluoride &amp; Sodium </a:t>
            </a:r>
            <a:r>
              <a:rPr lang="en-US" sz="3200" b="1" dirty="0" err="1" smtClean="0">
                <a:solidFill>
                  <a:srgbClr val="0000FF"/>
                </a:solidFill>
              </a:rPr>
              <a:t>Monofluorophosphate</a:t>
            </a:r>
            <a:endParaRPr lang="en-US" sz="4800" b="1" dirty="0" smtClean="0">
              <a:solidFill>
                <a:srgbClr val="0000FF"/>
              </a:solidFill>
            </a:endParaRPr>
          </a:p>
        </p:txBody>
      </p:sp>
      <p:sp>
        <p:nvSpPr>
          <p:cNvPr id="30723" name="Rectangle 3"/>
          <p:cNvSpPr>
            <a:spLocks noGrp="1" noChangeArrowheads="1"/>
          </p:cNvSpPr>
          <p:nvPr>
            <p:ph idx="1"/>
          </p:nvPr>
        </p:nvSpPr>
        <p:spPr>
          <a:xfrm>
            <a:off x="685800" y="1371600"/>
            <a:ext cx="7772400" cy="5029200"/>
          </a:xfrm>
        </p:spPr>
        <p:txBody>
          <a:bodyPr/>
          <a:lstStyle/>
          <a:p>
            <a:pPr eaLnBrk="1" hangingPunct="1">
              <a:lnSpc>
                <a:spcPct val="80000"/>
              </a:lnSpc>
            </a:pPr>
            <a:r>
              <a:rPr lang="en-US" sz="2400" smtClean="0"/>
              <a:t>NaF </a:t>
            </a:r>
          </a:p>
          <a:p>
            <a:pPr lvl="1" eaLnBrk="1" hangingPunct="1">
              <a:lnSpc>
                <a:spcPct val="80000"/>
              </a:lnSpc>
            </a:pPr>
            <a:r>
              <a:rPr lang="en-US" sz="2000" smtClean="0"/>
              <a:t>Water soluble </a:t>
            </a:r>
          </a:p>
          <a:p>
            <a:pPr lvl="2" eaLnBrk="1" hangingPunct="1">
              <a:lnSpc>
                <a:spcPct val="80000"/>
              </a:lnSpc>
            </a:pPr>
            <a:r>
              <a:rPr lang="en-US" sz="1800" smtClean="0"/>
              <a:t>Patients must wait 30 minutes to eat/drink (except varnishes)</a:t>
            </a:r>
          </a:p>
          <a:p>
            <a:pPr lvl="1" eaLnBrk="1" hangingPunct="1">
              <a:lnSpc>
                <a:spcPct val="80000"/>
              </a:lnSpc>
            </a:pPr>
            <a:r>
              <a:rPr lang="en-US" sz="2000" smtClean="0"/>
              <a:t>Hard tissue only</a:t>
            </a:r>
          </a:p>
          <a:p>
            <a:pPr lvl="2" eaLnBrk="1" hangingPunct="1">
              <a:lnSpc>
                <a:spcPct val="80000"/>
              </a:lnSpc>
            </a:pPr>
            <a:r>
              <a:rPr lang="en-US" sz="1800" smtClean="0"/>
              <a:t>No or limited gingival benefit</a:t>
            </a:r>
          </a:p>
          <a:p>
            <a:pPr lvl="1" eaLnBrk="1" hangingPunct="1">
              <a:lnSpc>
                <a:spcPct val="80000"/>
              </a:lnSpc>
            </a:pPr>
            <a:r>
              <a:rPr lang="en-US" sz="2000" smtClean="0"/>
              <a:t>Non Bacteriocidal</a:t>
            </a:r>
          </a:p>
          <a:p>
            <a:pPr eaLnBrk="1" hangingPunct="1">
              <a:lnSpc>
                <a:spcPct val="80000"/>
              </a:lnSpc>
            </a:pPr>
            <a:r>
              <a:rPr lang="en-US" sz="2400" smtClean="0"/>
              <a:t>MFP</a:t>
            </a:r>
          </a:p>
          <a:p>
            <a:pPr lvl="1" eaLnBrk="1" hangingPunct="1">
              <a:lnSpc>
                <a:spcPct val="80000"/>
              </a:lnSpc>
            </a:pPr>
            <a:r>
              <a:rPr lang="en-US" sz="2000" smtClean="0"/>
              <a:t>Water soluble</a:t>
            </a:r>
          </a:p>
          <a:p>
            <a:pPr lvl="2" eaLnBrk="1" hangingPunct="1">
              <a:lnSpc>
                <a:spcPct val="80000"/>
              </a:lnSpc>
            </a:pPr>
            <a:r>
              <a:rPr lang="en-US" sz="1800" smtClean="0"/>
              <a:t>Patients must wait 30 minutes to eat/drink</a:t>
            </a:r>
          </a:p>
          <a:p>
            <a:pPr lvl="1" eaLnBrk="1" hangingPunct="1">
              <a:lnSpc>
                <a:spcPct val="80000"/>
              </a:lnSpc>
            </a:pPr>
            <a:r>
              <a:rPr lang="en-US" sz="2000" smtClean="0"/>
              <a:t>Hard tissue only</a:t>
            </a:r>
          </a:p>
          <a:p>
            <a:pPr lvl="2" eaLnBrk="1" hangingPunct="1">
              <a:lnSpc>
                <a:spcPct val="80000"/>
              </a:lnSpc>
            </a:pPr>
            <a:r>
              <a:rPr lang="en-US" sz="1800" smtClean="0"/>
              <a:t>No or limited gingival benefit</a:t>
            </a:r>
          </a:p>
          <a:p>
            <a:pPr lvl="1" eaLnBrk="1" hangingPunct="1">
              <a:lnSpc>
                <a:spcPct val="80000"/>
              </a:lnSpc>
            </a:pPr>
            <a:r>
              <a:rPr lang="en-US" sz="2000" smtClean="0">
                <a:solidFill>
                  <a:srgbClr val="FF0000"/>
                </a:solidFill>
              </a:rPr>
              <a:t>Not readily available</a:t>
            </a:r>
          </a:p>
          <a:p>
            <a:pPr lvl="1" eaLnBrk="1" hangingPunct="1">
              <a:lnSpc>
                <a:spcPct val="80000"/>
              </a:lnSpc>
            </a:pPr>
            <a:r>
              <a:rPr lang="en-US" sz="2000" smtClean="0"/>
              <a:t>Non Bacteriocidal</a:t>
            </a:r>
          </a:p>
          <a:p>
            <a:pPr eaLnBrk="1" hangingPunct="1">
              <a:lnSpc>
                <a:spcPct val="80000"/>
              </a:lnSpc>
            </a:pPr>
            <a:r>
              <a:rPr lang="en-US" sz="2400" smtClean="0"/>
              <a:t>See Prescribing Information for complete information</a:t>
            </a:r>
          </a:p>
          <a:p>
            <a:pPr eaLnBrk="1" hangingPunct="1">
              <a:lnSpc>
                <a:spcPct val="80000"/>
              </a:lnSpc>
            </a:pPr>
            <a:endParaRPr lang="en-US" sz="24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ntage4x10_032008"/>
          <p:cNvPicPr>
            <a:picLocks noChangeAspect="1" noChangeArrowheads="1"/>
          </p:cNvPicPr>
          <p:nvPr/>
        </p:nvPicPr>
        <p:blipFill>
          <a:blip r:embed="rId3" cstate="print"/>
          <a:srcRect/>
          <a:stretch>
            <a:fillRect/>
          </a:stretch>
        </p:blipFill>
        <p:spPr bwMode="auto">
          <a:xfrm>
            <a:off x="0" y="1828800"/>
            <a:ext cx="9145588" cy="3581400"/>
          </a:xfrm>
          <a:prstGeom prst="rect">
            <a:avLst/>
          </a:prstGeom>
          <a:noFill/>
          <a:ln w="9525">
            <a:noFill/>
            <a:miter lim="800000"/>
            <a:headEnd/>
            <a:tailEnd/>
          </a:ln>
        </p:spPr>
      </p:pic>
      <p:sp>
        <p:nvSpPr>
          <p:cNvPr id="5123" name="Text Box 3"/>
          <p:cNvSpPr txBox="1">
            <a:spLocks noChangeArrowheads="1"/>
          </p:cNvSpPr>
          <p:nvPr/>
        </p:nvSpPr>
        <p:spPr bwMode="auto">
          <a:xfrm>
            <a:off x="2590800" y="5638800"/>
            <a:ext cx="3895725" cy="1187450"/>
          </a:xfrm>
          <a:prstGeom prst="rect">
            <a:avLst/>
          </a:prstGeom>
          <a:noFill/>
          <a:ln w="9525">
            <a:noFill/>
            <a:miter lim="800000"/>
            <a:headEnd/>
            <a:tailEnd/>
          </a:ln>
        </p:spPr>
        <p:txBody>
          <a:bodyPr wrap="none">
            <a:spAutoFit/>
          </a:bodyPr>
          <a:lstStyle/>
          <a:p>
            <a:r>
              <a:rPr lang="en-US" sz="2400" b="1" dirty="0">
                <a:solidFill>
                  <a:srgbClr val="0C4CB3"/>
                </a:solidFill>
              </a:rPr>
              <a:t>Andrea Wiseman, RDH</a:t>
            </a:r>
          </a:p>
          <a:p>
            <a:r>
              <a:rPr lang="en-US" sz="2400" b="1" dirty="0">
                <a:solidFill>
                  <a:srgbClr val="FF0000"/>
                </a:solidFill>
              </a:rPr>
              <a:t>3M</a:t>
            </a:r>
            <a:r>
              <a:rPr lang="en-US" sz="2400" b="1" dirty="0">
                <a:solidFill>
                  <a:srgbClr val="0C4CB3"/>
                </a:solidFill>
              </a:rPr>
              <a:t> ESPE Preventive Care</a:t>
            </a:r>
          </a:p>
          <a:p>
            <a:r>
              <a:rPr lang="en-US" sz="2400" dirty="0">
                <a:solidFill>
                  <a:schemeClr val="bg1"/>
                </a:solidFill>
              </a:rPr>
              <a:t>              </a:t>
            </a:r>
          </a:p>
        </p:txBody>
      </p:sp>
      <p:sp>
        <p:nvSpPr>
          <p:cNvPr id="5124" name="Text Box 4"/>
          <p:cNvSpPr txBox="1">
            <a:spLocks noChangeArrowheads="1"/>
          </p:cNvSpPr>
          <p:nvPr/>
        </p:nvSpPr>
        <p:spPr bwMode="auto">
          <a:xfrm>
            <a:off x="304800" y="304800"/>
            <a:ext cx="8153400" cy="1006475"/>
          </a:xfrm>
          <a:prstGeom prst="rect">
            <a:avLst/>
          </a:prstGeom>
          <a:noFill/>
          <a:ln w="9525">
            <a:noFill/>
            <a:miter lim="800000"/>
            <a:headEnd/>
            <a:tailEnd/>
          </a:ln>
        </p:spPr>
        <p:txBody>
          <a:bodyPr>
            <a:spAutoFit/>
          </a:bodyPr>
          <a:lstStyle/>
          <a:p>
            <a:pPr algn="ctr"/>
            <a:r>
              <a:rPr lang="en-US" sz="6000" b="1" dirty="0">
                <a:solidFill>
                  <a:srgbClr val="0C4CB3"/>
                </a:solidFill>
                <a:latin typeface="Calibri" pitchFamily="34" charset="0"/>
              </a:rPr>
              <a:t>Power of Prevention</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31747" name="Rectangle 2"/>
          <p:cNvSpPr>
            <a:spLocks noGrp="1" noChangeArrowheads="1"/>
          </p:cNvSpPr>
          <p:nvPr>
            <p:ph type="title" idx="4294967295"/>
          </p:nvPr>
        </p:nvSpPr>
        <p:spPr>
          <a:xfrm>
            <a:off x="1143000" y="304800"/>
            <a:ext cx="8229600" cy="1143000"/>
          </a:xfrm>
        </p:spPr>
        <p:txBody>
          <a:bodyPr lIns="0" tIns="0" rIns="0" bIns="0" anchor="t"/>
          <a:lstStyle/>
          <a:p>
            <a:pPr eaLnBrk="1" hangingPunct="1"/>
            <a:r>
              <a:rPr lang="en-US" sz="4000" b="1" dirty="0" smtClean="0">
                <a:solidFill>
                  <a:srgbClr val="0000FF"/>
                </a:solidFill>
              </a:rPr>
              <a:t>Prescription Level </a:t>
            </a:r>
            <a:br>
              <a:rPr lang="en-US" sz="4000" b="1" dirty="0" smtClean="0">
                <a:solidFill>
                  <a:srgbClr val="0000FF"/>
                </a:solidFill>
              </a:rPr>
            </a:br>
            <a:r>
              <a:rPr lang="en-US" sz="4000" b="1" dirty="0" smtClean="0">
                <a:solidFill>
                  <a:srgbClr val="0000FF"/>
                </a:solidFill>
              </a:rPr>
              <a:t>Dentifrices or gels</a:t>
            </a:r>
          </a:p>
        </p:txBody>
      </p:sp>
      <p:sp>
        <p:nvSpPr>
          <p:cNvPr id="31748" name="Rectangle 3"/>
          <p:cNvSpPr>
            <a:spLocks noGrp="1" noChangeArrowheads="1"/>
          </p:cNvSpPr>
          <p:nvPr>
            <p:ph type="body" idx="4294967295"/>
          </p:nvPr>
        </p:nvSpPr>
        <p:spPr>
          <a:xfrm>
            <a:off x="685800" y="1600200"/>
            <a:ext cx="8229600" cy="4525963"/>
          </a:xfrm>
        </p:spPr>
        <p:txBody>
          <a:bodyPr lIns="0" tIns="0" rIns="0" bIns="0"/>
          <a:lstStyle/>
          <a:p>
            <a:pPr eaLnBrk="1" hangingPunct="1">
              <a:buFontTx/>
              <a:buNone/>
            </a:pPr>
            <a:r>
              <a:rPr lang="en-US" dirty="0" smtClean="0"/>
              <a:t>1.1% Sodium Fluoride (5000 </a:t>
            </a:r>
            <a:r>
              <a:rPr lang="en-US" dirty="0" err="1" smtClean="0"/>
              <a:t>ppm</a:t>
            </a:r>
            <a:r>
              <a:rPr lang="en-US" dirty="0" smtClean="0"/>
              <a:t> F):</a:t>
            </a:r>
          </a:p>
          <a:p>
            <a:pPr lvl="1" eaLnBrk="1" hangingPunct="1"/>
            <a:r>
              <a:rPr lang="en-US" sz="2400" dirty="0" smtClean="0"/>
              <a:t>First introduced in 1996 by Colgate</a:t>
            </a:r>
          </a:p>
          <a:p>
            <a:pPr lvl="1" eaLnBrk="1" hangingPunct="1"/>
            <a:r>
              <a:rPr lang="en-US" sz="2400" dirty="0" smtClean="0"/>
              <a:t>Provide over 4 times the fluoride as OTC pastes and gels</a:t>
            </a:r>
          </a:p>
          <a:p>
            <a:pPr lvl="1" eaLnBrk="1" hangingPunct="1"/>
            <a:r>
              <a:rPr lang="en-US" sz="2400" dirty="0" smtClean="0"/>
              <a:t>Excellent patient compliance due to ease of use</a:t>
            </a:r>
          </a:p>
          <a:p>
            <a:pPr lvl="1" eaLnBrk="1" hangingPunct="1"/>
            <a:r>
              <a:rPr lang="en-US" sz="2400" dirty="0" smtClean="0"/>
              <a:t>Not to be used by patients &lt; 6 years of age</a:t>
            </a:r>
          </a:p>
          <a:p>
            <a:pPr lvl="1" eaLnBrk="1" hangingPunct="1"/>
            <a:r>
              <a:rPr lang="en-US" sz="2400" dirty="0" smtClean="0"/>
              <a:t>Indicated for caries prevention</a:t>
            </a:r>
          </a:p>
          <a:p>
            <a:pPr lvl="1" eaLnBrk="1" hangingPunct="1"/>
            <a:r>
              <a:rPr lang="en-US" sz="2400" dirty="0" smtClean="0"/>
              <a:t>Used off label for treatment of hypersensitivity</a:t>
            </a:r>
            <a:endParaRPr lang="en-US" dirty="0" smtClean="0"/>
          </a:p>
          <a:p>
            <a:pPr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32771" name="Rectangle 2"/>
          <p:cNvSpPr>
            <a:spLocks noGrp="1" noChangeArrowheads="1"/>
          </p:cNvSpPr>
          <p:nvPr>
            <p:ph type="title" idx="4294967295"/>
          </p:nvPr>
        </p:nvSpPr>
        <p:spPr>
          <a:xfrm>
            <a:off x="533400" y="304800"/>
            <a:ext cx="8229600" cy="1143000"/>
          </a:xfrm>
        </p:spPr>
        <p:txBody>
          <a:bodyPr lIns="0" tIns="0" rIns="0" bIns="0" anchor="t"/>
          <a:lstStyle/>
          <a:p>
            <a:pPr eaLnBrk="1" hangingPunct="1"/>
            <a:r>
              <a:rPr lang="en-US" sz="4000" b="1" dirty="0" smtClean="0">
                <a:solidFill>
                  <a:srgbClr val="0000FF"/>
                </a:solidFill>
              </a:rPr>
              <a:t>1.1% Sodium Fluoride  pastes or gels</a:t>
            </a:r>
            <a:br>
              <a:rPr lang="en-US" sz="4000" b="1" dirty="0" smtClean="0">
                <a:solidFill>
                  <a:srgbClr val="0000FF"/>
                </a:solidFill>
              </a:rPr>
            </a:br>
            <a:r>
              <a:rPr lang="en-US" sz="4000" b="1" dirty="0" smtClean="0">
                <a:solidFill>
                  <a:srgbClr val="0000FF"/>
                </a:solidFill>
              </a:rPr>
              <a:t>	Prescription Medication</a:t>
            </a:r>
          </a:p>
        </p:txBody>
      </p:sp>
      <p:sp>
        <p:nvSpPr>
          <p:cNvPr id="32772" name="Rectangle 3"/>
          <p:cNvSpPr>
            <a:spLocks noGrp="1" noChangeArrowheads="1"/>
          </p:cNvSpPr>
          <p:nvPr>
            <p:ph type="body" idx="4294967295"/>
          </p:nvPr>
        </p:nvSpPr>
        <p:spPr>
          <a:xfrm>
            <a:off x="1371600" y="1905000"/>
            <a:ext cx="7210425" cy="4191000"/>
          </a:xfrm>
        </p:spPr>
        <p:txBody>
          <a:bodyPr lIns="0" tIns="0" rIns="0" bIns="0"/>
          <a:lstStyle/>
          <a:p>
            <a:pPr eaLnBrk="1" hangingPunct="1"/>
            <a:r>
              <a:rPr lang="en-US" b="1" dirty="0" smtClean="0">
                <a:latin typeface="Times New Roman" pitchFamily="18" charset="0"/>
              </a:rPr>
              <a:t>Top Brands</a:t>
            </a:r>
          </a:p>
          <a:p>
            <a:pPr lvl="1" eaLnBrk="1" hangingPunct="1"/>
            <a:r>
              <a:rPr lang="en-US" sz="3600" b="1" dirty="0" err="1" smtClean="0">
                <a:solidFill>
                  <a:srgbClr val="0C4CB3"/>
                </a:solidFill>
                <a:latin typeface="Times New Roman" pitchFamily="18" charset="0"/>
              </a:rPr>
              <a:t>Clinpro</a:t>
            </a:r>
            <a:r>
              <a:rPr lang="en-US" sz="3600" b="1" dirty="0" smtClean="0">
                <a:solidFill>
                  <a:srgbClr val="0C4CB3"/>
                </a:solidFill>
                <a:latin typeface="Times New Roman" pitchFamily="18" charset="0"/>
              </a:rPr>
              <a:t>™ 5000</a:t>
            </a:r>
          </a:p>
          <a:p>
            <a:pPr lvl="1" eaLnBrk="1" hangingPunct="1"/>
            <a:r>
              <a:rPr lang="en-US" sz="3600" b="1" dirty="0" err="1" smtClean="0">
                <a:solidFill>
                  <a:srgbClr val="0C4CB3"/>
                </a:solidFill>
                <a:latin typeface="Times New Roman" pitchFamily="18" charset="0"/>
              </a:rPr>
              <a:t>Prevident</a:t>
            </a:r>
            <a:r>
              <a:rPr lang="en-US" sz="3600" b="1" dirty="0" smtClean="0">
                <a:solidFill>
                  <a:srgbClr val="0C4CB3"/>
                </a:solidFill>
                <a:latin typeface="Times New Roman" pitchFamily="18" charset="0"/>
              </a:rPr>
              <a:t>® 5000+</a:t>
            </a:r>
          </a:p>
          <a:p>
            <a:pPr lvl="1" eaLnBrk="1" hangingPunct="1"/>
            <a:r>
              <a:rPr lang="en-US" sz="3600" b="1" dirty="0" err="1" smtClean="0">
                <a:solidFill>
                  <a:srgbClr val="0C4CB3"/>
                </a:solidFill>
                <a:latin typeface="Times New Roman" pitchFamily="18" charset="0"/>
              </a:rPr>
              <a:t>Prevident</a:t>
            </a:r>
            <a:r>
              <a:rPr lang="en-US" sz="3600" b="1" dirty="0" smtClean="0">
                <a:solidFill>
                  <a:srgbClr val="0C4CB3"/>
                </a:solidFill>
                <a:latin typeface="Times New Roman" pitchFamily="18" charset="0"/>
              </a:rPr>
              <a:t>® Booster</a:t>
            </a:r>
            <a:r>
              <a:rPr lang="en-US" sz="3600" dirty="0" smtClean="0">
                <a:solidFill>
                  <a:srgbClr val="0C4CB3"/>
                </a:solidFill>
                <a:latin typeface="Times New Roman" pitchFamily="18" charset="0"/>
              </a:rPr>
              <a:t> </a:t>
            </a:r>
          </a:p>
          <a:p>
            <a:pPr lvl="1" eaLnBrk="1" hangingPunct="1"/>
            <a:r>
              <a:rPr lang="en-US" sz="3600" b="1" dirty="0" err="1" smtClean="0">
                <a:solidFill>
                  <a:srgbClr val="0C4CB3"/>
                </a:solidFill>
                <a:latin typeface="Times New Roman" pitchFamily="18" charset="0"/>
              </a:rPr>
              <a:t>Fluoridex</a:t>
            </a:r>
            <a:r>
              <a:rPr lang="en-US" sz="3600" b="1" dirty="0" smtClean="0">
                <a:solidFill>
                  <a:srgbClr val="0C4CB3"/>
                </a:solidFill>
                <a:latin typeface="Times New Roman" pitchFamily="18" charset="0"/>
              </a:rPr>
              <a:t>™ 1.1% Neutral Sodium</a:t>
            </a:r>
            <a:endParaRPr lang="en-US" dirty="0" smtClean="0">
              <a:latin typeface="BatangChe" pitchFamily="49" charset="-127"/>
            </a:endParaRPr>
          </a:p>
          <a:p>
            <a:pPr lvl="1" eaLnBrk="1" hangingPunct="1"/>
            <a:endParaRPr lang="en-US" sz="3600" dirty="0" smtClean="0">
              <a:latin typeface="BatangChe" pitchFamily="49" charset="-127"/>
            </a:endParaRPr>
          </a:p>
          <a:p>
            <a:pPr lvl="1" eaLnBrk="1" hangingPunct="1"/>
            <a:endParaRPr lang="en-US" sz="3600" dirty="0" smtClean="0">
              <a:latin typeface="BatangChe" pitchFamily="49" charset="-127"/>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81000"/>
            <a:ext cx="7924800" cy="5168900"/>
          </a:xfrm>
        </p:spPr>
        <p:txBody>
          <a:bodyPr/>
          <a:lstStyle/>
          <a:p>
            <a:pPr eaLnBrk="1" hangingPunct="1"/>
            <a:r>
              <a:rPr lang="en-US" sz="5400" b="1" smtClean="0">
                <a:solidFill>
                  <a:srgbClr val="000099"/>
                </a:solidFill>
              </a:rPr>
              <a:t/>
            </a:r>
            <a:br>
              <a:rPr lang="en-US" sz="5400" b="1" smtClean="0">
                <a:solidFill>
                  <a:srgbClr val="000099"/>
                </a:solidFill>
              </a:rPr>
            </a:br>
            <a:r>
              <a:rPr lang="en-US" sz="5400" b="1" smtClean="0">
                <a:solidFill>
                  <a:srgbClr val="000099"/>
                </a:solidFill>
              </a:rPr>
              <a:t/>
            </a:r>
            <a:br>
              <a:rPr lang="en-US" sz="5400" b="1" smtClean="0">
                <a:solidFill>
                  <a:srgbClr val="000099"/>
                </a:solidFill>
              </a:rPr>
            </a:br>
            <a:r>
              <a:rPr lang="en-US" sz="5400" b="1" smtClean="0">
                <a:solidFill>
                  <a:srgbClr val="000099"/>
                </a:solidFill>
              </a:rPr>
              <a:t/>
            </a:r>
            <a:br>
              <a:rPr lang="en-US" sz="5400" b="1" smtClean="0">
                <a:solidFill>
                  <a:srgbClr val="000099"/>
                </a:solidFill>
              </a:rPr>
            </a:br>
            <a:r>
              <a:rPr lang="en-US" sz="5400" b="1" smtClean="0">
                <a:solidFill>
                  <a:srgbClr val="000099"/>
                </a:solidFill>
              </a:rPr>
              <a:t>Calcium &amp; Phosphate</a:t>
            </a:r>
            <a:br>
              <a:rPr lang="en-US" sz="5400" b="1" smtClean="0">
                <a:solidFill>
                  <a:srgbClr val="000099"/>
                </a:solidFill>
              </a:rPr>
            </a:br>
            <a:r>
              <a:rPr lang="en-US" sz="5400" b="1" smtClean="0">
                <a:solidFill>
                  <a:srgbClr val="000099"/>
                </a:solidFill>
              </a:rPr>
              <a:t>Technology</a:t>
            </a:r>
            <a:endParaRPr lang="en-US" sz="6000" b="1" smtClean="0">
              <a:solidFill>
                <a:srgbClr val="000099"/>
              </a:solidFill>
            </a:endParaRPr>
          </a:p>
        </p:txBody>
      </p:sp>
      <p:sp>
        <p:nvSpPr>
          <p:cNvPr id="33795" name="Text Box 3"/>
          <p:cNvSpPr txBox="1">
            <a:spLocks noChangeArrowheads="1"/>
          </p:cNvSpPr>
          <p:nvPr/>
        </p:nvSpPr>
        <p:spPr bwMode="auto">
          <a:xfrm>
            <a:off x="990600" y="762000"/>
            <a:ext cx="2057400"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33796" name="Picture 7" descr="mipaste"/>
          <p:cNvPicPr>
            <a:picLocks noChangeAspect="1" noChangeArrowheads="1"/>
          </p:cNvPicPr>
          <p:nvPr/>
        </p:nvPicPr>
        <p:blipFill>
          <a:blip r:embed="rId2" cstate="print"/>
          <a:srcRect/>
          <a:stretch>
            <a:fillRect/>
          </a:stretch>
        </p:blipFill>
        <p:spPr bwMode="auto">
          <a:xfrm>
            <a:off x="304800" y="533400"/>
            <a:ext cx="1828800" cy="1981200"/>
          </a:xfrm>
          <a:prstGeom prst="rect">
            <a:avLst/>
          </a:prstGeom>
          <a:noFill/>
          <a:ln w="9525">
            <a:noFill/>
            <a:miter lim="800000"/>
            <a:headEnd/>
            <a:tailEnd/>
          </a:ln>
        </p:spPr>
      </p:pic>
      <p:pic>
        <p:nvPicPr>
          <p:cNvPr id="33797" name="Picture 5" descr="trident%20white"/>
          <p:cNvPicPr>
            <a:picLocks noChangeAspect="1" noChangeArrowheads="1"/>
          </p:cNvPicPr>
          <p:nvPr/>
        </p:nvPicPr>
        <p:blipFill>
          <a:blip r:embed="rId3" cstate="print"/>
          <a:srcRect/>
          <a:stretch>
            <a:fillRect/>
          </a:stretch>
        </p:blipFill>
        <p:spPr bwMode="auto">
          <a:xfrm>
            <a:off x="6477000" y="4267200"/>
            <a:ext cx="2514600" cy="2438400"/>
          </a:xfrm>
          <a:prstGeom prst="rect">
            <a:avLst/>
          </a:prstGeom>
          <a:noFill/>
          <a:ln w="9525">
            <a:noFill/>
            <a:miter lim="800000"/>
            <a:headEnd/>
            <a:tailEnd/>
          </a:ln>
        </p:spPr>
      </p:pic>
      <p:pic>
        <p:nvPicPr>
          <p:cNvPr id="33798" name="Picture 6" descr="newrenewimg"/>
          <p:cNvPicPr>
            <a:picLocks noChangeAspect="1" noChangeArrowheads="1"/>
          </p:cNvPicPr>
          <p:nvPr/>
        </p:nvPicPr>
        <p:blipFill>
          <a:blip r:embed="rId4" cstate="print"/>
          <a:srcRect/>
          <a:stretch>
            <a:fillRect/>
          </a:stretch>
        </p:blipFill>
        <p:spPr bwMode="auto">
          <a:xfrm>
            <a:off x="6248400" y="990600"/>
            <a:ext cx="2514600" cy="1304925"/>
          </a:xfrm>
          <a:prstGeom prst="rect">
            <a:avLst/>
          </a:prstGeom>
          <a:noFill/>
          <a:ln w="9525">
            <a:noFill/>
            <a:miter lim="800000"/>
            <a:headEnd/>
            <a:tailEnd/>
          </a:ln>
        </p:spPr>
      </p:pic>
      <p:pic>
        <p:nvPicPr>
          <p:cNvPr id="33799" name="Picture 4" descr="Clinpro 5000 Tube"/>
          <p:cNvPicPr>
            <a:picLocks noChangeAspect="1" noChangeArrowheads="1"/>
          </p:cNvPicPr>
          <p:nvPr/>
        </p:nvPicPr>
        <p:blipFill>
          <a:blip r:embed="rId5" cstate="print"/>
          <a:srcRect l="11443" t="9276" r="16869" b="20773"/>
          <a:stretch>
            <a:fillRect/>
          </a:stretch>
        </p:blipFill>
        <p:spPr bwMode="auto">
          <a:xfrm>
            <a:off x="914400" y="4800600"/>
            <a:ext cx="3886200" cy="1647825"/>
          </a:xfrm>
          <a:prstGeom prst="rect">
            <a:avLst/>
          </a:prstGeom>
          <a:noFill/>
          <a:ln w="9525">
            <a:noFill/>
            <a:miter lim="800000"/>
            <a:headEnd/>
            <a:tailEnd/>
          </a:ln>
        </p:spPr>
      </p:pic>
      <p:pic>
        <p:nvPicPr>
          <p:cNvPr id="33800" name="Picture 6" descr="Ad-Photo-2229-1"/>
          <p:cNvPicPr>
            <a:picLocks noChangeAspect="1" noChangeArrowheads="1"/>
          </p:cNvPicPr>
          <p:nvPr/>
        </p:nvPicPr>
        <p:blipFill>
          <a:blip r:embed="rId6" cstate="print"/>
          <a:srcRect/>
          <a:stretch>
            <a:fillRect/>
          </a:stretch>
        </p:blipFill>
        <p:spPr bwMode="auto">
          <a:xfrm>
            <a:off x="3048000" y="609600"/>
            <a:ext cx="21336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04800" y="76200"/>
            <a:ext cx="8382000" cy="6629400"/>
          </a:xfrm>
        </p:spPr>
        <p:txBody>
          <a:bodyPr/>
          <a:lstStyle/>
          <a:p>
            <a:pPr eaLnBrk="1" hangingPunct="1">
              <a:lnSpc>
                <a:spcPct val="80000"/>
              </a:lnSpc>
            </a:pPr>
            <a:r>
              <a:rPr lang="en-US" sz="2400" b="1" dirty="0" smtClean="0">
                <a:solidFill>
                  <a:srgbClr val="0000FF"/>
                </a:solidFill>
                <a:latin typeface="Times New Roman" pitchFamily="18" charset="0"/>
                <a:cs typeface="Times New Roman" pitchFamily="18" charset="0"/>
              </a:rPr>
              <a:t>ACP</a:t>
            </a:r>
            <a:r>
              <a:rPr lang="en-US" sz="2400" b="1" dirty="0" smtClean="0">
                <a:solidFill>
                  <a:schemeClr val="accent2"/>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 is inorganic </a:t>
            </a:r>
            <a:r>
              <a:rPr lang="en-US" sz="2400" b="1" dirty="0" smtClean="0">
                <a:solidFill>
                  <a:srgbClr val="0000FF"/>
                </a:solidFill>
                <a:latin typeface="Times New Roman" pitchFamily="18" charset="0"/>
                <a:cs typeface="Times New Roman" pitchFamily="18" charset="0"/>
              </a:rPr>
              <a:t>amorphous calcium phosphate</a:t>
            </a:r>
            <a:r>
              <a:rPr lang="en-US" sz="2400" b="1" dirty="0" smtClean="0">
                <a:solidFill>
                  <a:srgbClr val="000000"/>
                </a:solidFill>
                <a:latin typeface="Times New Roman" pitchFamily="18" charset="0"/>
                <a:cs typeface="Times New Roman" pitchFamily="18" charset="0"/>
              </a:rPr>
              <a:t>, made by combining soluble salts of calcium and phosphorous. </a:t>
            </a:r>
            <a:r>
              <a:rPr lang="en-US" sz="2400" b="1" dirty="0" smtClean="0">
                <a:solidFill>
                  <a:srgbClr val="000000"/>
                </a:solidFill>
                <a:latin typeface="Times New Roman" pitchFamily="18" charset="0"/>
              </a:rPr>
              <a:t>When the two salts are mixed, they rapidly form amorphous calcium phosphate that can precipitate onto the tooth surface then dissolve into the saliva to be available for tooth </a:t>
            </a:r>
            <a:r>
              <a:rPr lang="en-US" sz="2400" b="1" dirty="0" err="1" smtClean="0">
                <a:solidFill>
                  <a:srgbClr val="000000"/>
                </a:solidFill>
                <a:latin typeface="Times New Roman" pitchFamily="18" charset="0"/>
              </a:rPr>
              <a:t>Remineralization</a:t>
            </a:r>
            <a:r>
              <a:rPr lang="en-US" sz="2400" b="1" dirty="0" smtClean="0">
                <a:solidFill>
                  <a:srgbClr val="000000"/>
                </a:solidFill>
                <a:latin typeface="Times New Roman" pitchFamily="18" charset="0"/>
              </a:rPr>
              <a:t>. Highly soluble. Not prescription strength.</a:t>
            </a:r>
            <a:endParaRPr lang="en-US" sz="2400" b="1" dirty="0" smtClean="0">
              <a:solidFill>
                <a:schemeClr val="accent2"/>
              </a:solidFill>
              <a:latin typeface="Times New Roman" pitchFamily="18" charset="0"/>
            </a:endParaRPr>
          </a:p>
          <a:p>
            <a:pPr eaLnBrk="1" hangingPunct="1">
              <a:lnSpc>
                <a:spcPct val="80000"/>
              </a:lnSpc>
            </a:pPr>
            <a:r>
              <a:rPr lang="en-US" sz="2400" b="1" dirty="0" err="1" smtClean="0">
                <a:solidFill>
                  <a:srgbClr val="0000FF"/>
                </a:solidFill>
                <a:latin typeface="Times New Roman" pitchFamily="18" charset="0"/>
              </a:rPr>
              <a:t>Recaldent</a:t>
            </a:r>
            <a:r>
              <a:rPr lang="en-US" sz="2400" b="1" dirty="0" smtClean="0">
                <a:solidFill>
                  <a:srgbClr val="0000FF"/>
                </a:solidFill>
                <a:latin typeface="Times New Roman" pitchFamily="18" charset="0"/>
                <a:hlinkClick r:id="rId2"/>
              </a:rPr>
              <a:t>®</a:t>
            </a:r>
            <a:r>
              <a:rPr lang="en-US" sz="2400" b="1" dirty="0" smtClean="0">
                <a:solidFill>
                  <a:srgbClr val="0000FF"/>
                </a:solidFill>
                <a:latin typeface="Times New Roman" pitchFamily="18" charset="0"/>
              </a:rPr>
              <a:t> - ACP-CPP </a:t>
            </a:r>
          </a:p>
          <a:p>
            <a:pPr eaLnBrk="1" hangingPunct="1">
              <a:lnSpc>
                <a:spcPct val="80000"/>
              </a:lnSpc>
              <a:buFontTx/>
              <a:buNone/>
            </a:pPr>
            <a:r>
              <a:rPr lang="en-US" sz="2400" b="1" dirty="0" smtClean="0">
                <a:solidFill>
                  <a:srgbClr val="000000"/>
                </a:solidFill>
                <a:latin typeface="Times New Roman" pitchFamily="18" charset="0"/>
              </a:rPr>
              <a:t>     The milk derived peptide containing Ca and PO binds to natural plaque. Holds calcium and phosphate against the tooth surface. Is released during acid challenges. Rinses away easily due to acid challenges throughout the day. Not a prescription strength.</a:t>
            </a:r>
          </a:p>
          <a:p>
            <a:pPr eaLnBrk="1" hangingPunct="1">
              <a:lnSpc>
                <a:spcPct val="80000"/>
              </a:lnSpc>
            </a:pPr>
            <a:r>
              <a:rPr lang="en-US" sz="2400" b="1" dirty="0" err="1" smtClean="0">
                <a:solidFill>
                  <a:srgbClr val="0000FF"/>
                </a:solidFill>
                <a:latin typeface="Times New Roman" pitchFamily="18" charset="0"/>
              </a:rPr>
              <a:t>Novamin</a:t>
            </a:r>
            <a:r>
              <a:rPr lang="en-US" sz="2400" b="1" dirty="0" smtClean="0">
                <a:latin typeface="Times New Roman" pitchFamily="18" charset="0"/>
              </a:rPr>
              <a:t>-A synthetic mineral composed of calcium, sodium, phosphorous and silica, all elements naturally occurring in the body. </a:t>
            </a:r>
            <a:r>
              <a:rPr lang="en-US" sz="2400" b="1" dirty="0" smtClean="0">
                <a:solidFill>
                  <a:srgbClr val="000000"/>
                </a:solidFill>
                <a:latin typeface="Times New Roman" pitchFamily="18" charset="0"/>
              </a:rPr>
              <a:t>Along with Na+ that increases oral pH, creating the ideal conditions for rapid tooth </a:t>
            </a:r>
            <a:r>
              <a:rPr lang="en-US" sz="2400" b="1" dirty="0" err="1" smtClean="0">
                <a:solidFill>
                  <a:srgbClr val="000000"/>
                </a:solidFill>
                <a:latin typeface="Times New Roman" pitchFamily="18" charset="0"/>
              </a:rPr>
              <a:t>remineralization</a:t>
            </a:r>
            <a:r>
              <a:rPr lang="en-US" sz="2400" b="1" dirty="0" smtClean="0">
                <a:solidFill>
                  <a:srgbClr val="000000"/>
                </a:solidFill>
                <a:latin typeface="Times New Roman" pitchFamily="18" charset="0"/>
              </a:rPr>
              <a:t>. Prescription strength</a:t>
            </a:r>
            <a:r>
              <a:rPr lang="en-US" sz="2400" dirty="0" smtClean="0">
                <a:solidFill>
                  <a:srgbClr val="000000"/>
                </a:solidFill>
                <a:latin typeface="Times New Roman" pitchFamily="18" charset="0"/>
              </a:rPr>
              <a:t> </a:t>
            </a:r>
            <a:endParaRPr lang="en-US" sz="2400" dirty="0" smtClean="0">
              <a:latin typeface="Times New Roman" pitchFamily="18" charset="0"/>
            </a:endParaRPr>
          </a:p>
          <a:p>
            <a:pPr eaLnBrk="1" hangingPunct="1">
              <a:lnSpc>
                <a:spcPct val="80000"/>
              </a:lnSpc>
            </a:pPr>
            <a:r>
              <a:rPr lang="en-US" sz="2400" dirty="0" smtClean="0">
                <a:solidFill>
                  <a:srgbClr val="0000FF"/>
                </a:solidFill>
                <a:latin typeface="Times New Roman" pitchFamily="18" charset="0"/>
              </a:rPr>
              <a:t>Tri-Calcium-Phosphate- </a:t>
            </a:r>
            <a:r>
              <a:rPr lang="en-US" sz="2400" dirty="0" smtClean="0">
                <a:latin typeface="Times New Roman" pitchFamily="18" charset="0"/>
              </a:rPr>
              <a:t>keeps the fluoride, calcium and phosphate </a:t>
            </a:r>
            <a:r>
              <a:rPr lang="en-US" sz="2000" b="1" dirty="0" smtClean="0">
                <a:latin typeface="Times New Roman" pitchFamily="18" charset="0"/>
              </a:rPr>
              <a:t>separate until it comes into contact with saliva</a:t>
            </a:r>
            <a:r>
              <a:rPr lang="en-US" sz="2400" b="1" dirty="0" smtClean="0">
                <a:latin typeface="Times New Roman" pitchFamily="18" charset="0"/>
              </a:rPr>
              <a:t>. </a:t>
            </a:r>
            <a:r>
              <a:rPr lang="en-US" sz="2000" b="1" dirty="0" smtClean="0">
                <a:latin typeface="Times New Roman" pitchFamily="18" charset="0"/>
              </a:rPr>
              <a:t>The barrier breaks down and makes the fluoride, calcium and phosphate readily available to deposit on the tooth surface to create </a:t>
            </a:r>
            <a:r>
              <a:rPr lang="en-US" sz="2000" b="1" dirty="0" err="1" smtClean="0">
                <a:latin typeface="Times New Roman" pitchFamily="18" charset="0"/>
              </a:rPr>
              <a:t>fluorapatite</a:t>
            </a:r>
            <a:r>
              <a:rPr lang="en-US" sz="2000" b="1" dirty="0" smtClean="0">
                <a:latin typeface="Times New Roman" pitchFamily="18" charset="0"/>
              </a:rPr>
              <a:t>. Prescription strength toothpaste only.</a:t>
            </a:r>
            <a:r>
              <a:rPr lang="en-US" sz="1400" dirty="0" smtClean="0">
                <a:latin typeface="Times New Roman" pitchFamily="18" charset="0"/>
              </a:rPr>
              <a:t> </a:t>
            </a:r>
          </a:p>
          <a:p>
            <a:pPr eaLnBrk="1" hangingPunct="1">
              <a:lnSpc>
                <a:spcPct val="80000"/>
              </a:lnSpc>
            </a:pPr>
            <a:endParaRPr lang="en-US" sz="1400" dirty="0" smtClean="0">
              <a:latin typeface="Times New Roman" pitchFamily="18" charset="0"/>
            </a:endParaRPr>
          </a:p>
          <a:p>
            <a:pPr eaLnBrk="1" hangingPunct="1">
              <a:lnSpc>
                <a:spcPct val="80000"/>
              </a:lnSpc>
            </a:pPr>
            <a:endParaRPr lang="en-US" sz="20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5400" b="1" smtClean="0">
                <a:solidFill>
                  <a:srgbClr val="0000FF"/>
                </a:solidFill>
              </a:rPr>
              <a:t>Comparison</a:t>
            </a:r>
          </a:p>
        </p:txBody>
      </p:sp>
      <p:sp>
        <p:nvSpPr>
          <p:cNvPr id="35843" name="Rectangle 3"/>
          <p:cNvSpPr>
            <a:spLocks noGrp="1" noChangeArrowheads="1"/>
          </p:cNvSpPr>
          <p:nvPr>
            <p:ph idx="1"/>
          </p:nvPr>
        </p:nvSpPr>
        <p:spPr>
          <a:xfrm>
            <a:off x="457200" y="1981200"/>
            <a:ext cx="8229600" cy="4525963"/>
          </a:xfrm>
        </p:spPr>
        <p:txBody>
          <a:bodyPr/>
          <a:lstStyle/>
          <a:p>
            <a:pPr eaLnBrk="1" hangingPunct="1"/>
            <a:r>
              <a:rPr lang="en-US" smtClean="0"/>
              <a:t>OTC</a:t>
            </a:r>
          </a:p>
          <a:p>
            <a:pPr eaLnBrk="1" hangingPunct="1"/>
            <a:r>
              <a:rPr lang="en-US" smtClean="0"/>
              <a:t>Sodium Fluoride only</a:t>
            </a:r>
          </a:p>
          <a:p>
            <a:pPr eaLnBrk="1" hangingPunct="1"/>
            <a:r>
              <a:rPr lang="en-US" smtClean="0"/>
              <a:t>Sodium Fluoride with Calcium Phosphate</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algn="ctr" eaLnBrk="1" hangingPunct="1"/>
            <a:endParaRPr lang="en-US" sz="4400" b="1" i="1" smtClean="0">
              <a:solidFill>
                <a:srgbClr val="0000FF"/>
              </a:solidFill>
            </a:endParaRPr>
          </a:p>
          <a:p>
            <a:pPr algn="ctr" eaLnBrk="1" hangingPunct="1">
              <a:buFontTx/>
              <a:buNone/>
            </a:pPr>
            <a:r>
              <a:rPr lang="en-US" sz="5400" b="1" i="1" smtClean="0">
                <a:solidFill>
                  <a:srgbClr val="0000FF"/>
                </a:solidFill>
              </a:rPr>
              <a:t>OVER THE COUNTER TOOTH PASTE</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533400" y="1524000"/>
            <a:ext cx="8229600" cy="4525963"/>
          </a:xfrm>
        </p:spPr>
        <p:txBody>
          <a:bodyPr lIns="0" tIns="0" rIns="0" bIns="0"/>
          <a:lstStyle/>
          <a:p>
            <a:pPr algn="ctr" eaLnBrk="1" hangingPunct="1">
              <a:buFontTx/>
              <a:buNone/>
            </a:pPr>
            <a:r>
              <a:rPr lang="en-US" sz="4400" dirty="0" smtClean="0">
                <a:solidFill>
                  <a:srgbClr val="0C4CB3"/>
                </a:solidFill>
              </a:rPr>
              <a:t>How Much Toothpaste do you put on a </a:t>
            </a:r>
            <a:r>
              <a:rPr lang="en-US" sz="4400" dirty="0" err="1" smtClean="0">
                <a:solidFill>
                  <a:srgbClr val="0C4CB3"/>
                </a:solidFill>
              </a:rPr>
              <a:t>ToothBrush</a:t>
            </a:r>
            <a:r>
              <a:rPr lang="en-US" sz="4400" dirty="0" smtClean="0">
                <a:solidFill>
                  <a:srgbClr val="0C4CB3"/>
                </a:solidFill>
              </a:rPr>
              <a:t>?</a:t>
            </a:r>
          </a:p>
        </p:txBody>
      </p:sp>
      <p:pic>
        <p:nvPicPr>
          <p:cNvPr id="37891" name="Picture 5" descr="toothbrush"/>
          <p:cNvPicPr>
            <a:picLocks noChangeAspect="1" noChangeArrowheads="1"/>
          </p:cNvPicPr>
          <p:nvPr/>
        </p:nvPicPr>
        <p:blipFill>
          <a:blip r:embed="rId2" cstate="print"/>
          <a:srcRect/>
          <a:stretch>
            <a:fillRect/>
          </a:stretch>
        </p:blipFill>
        <p:spPr bwMode="auto">
          <a:xfrm>
            <a:off x="0" y="3200400"/>
            <a:ext cx="9372600" cy="34623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143000" y="381000"/>
            <a:ext cx="8229600" cy="1143000"/>
          </a:xfrm>
        </p:spPr>
        <p:txBody>
          <a:bodyPr lIns="0" tIns="0" rIns="0" bIns="0" anchor="t"/>
          <a:lstStyle/>
          <a:p>
            <a:pPr eaLnBrk="1" hangingPunct="1"/>
            <a:r>
              <a:rPr lang="en-US" sz="5400" b="1" dirty="0" err="1" smtClean="0">
                <a:solidFill>
                  <a:srgbClr val="FF0000"/>
                </a:solidFill>
              </a:rPr>
              <a:t>Aquafresh</a:t>
            </a:r>
            <a:r>
              <a:rPr lang="en-US" sz="5400" b="1" dirty="0" smtClean="0">
                <a:solidFill>
                  <a:srgbClr val="FF0000"/>
                </a:solidFill>
              </a:rPr>
              <a:t> Curl</a:t>
            </a:r>
          </a:p>
        </p:txBody>
      </p:sp>
      <p:pic>
        <p:nvPicPr>
          <p:cNvPr id="38915" name="Picture 5" descr="toothpaste"/>
          <p:cNvPicPr>
            <a:picLocks noChangeAspect="1" noChangeArrowheads="1"/>
          </p:cNvPicPr>
          <p:nvPr/>
        </p:nvPicPr>
        <p:blipFill>
          <a:blip r:embed="rId2" cstate="print"/>
          <a:srcRect/>
          <a:stretch>
            <a:fillRect/>
          </a:stretch>
        </p:blipFill>
        <p:spPr bwMode="auto">
          <a:xfrm>
            <a:off x="1905000" y="2286000"/>
            <a:ext cx="5715000" cy="35147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0"/>
            <a:ext cx="8686800" cy="1066800"/>
          </a:xfrm>
        </p:spPr>
        <p:txBody>
          <a:bodyPr lIns="0" tIns="0" rIns="0" bIns="0" anchor="t"/>
          <a:lstStyle/>
          <a:p>
            <a:pPr eaLnBrk="1" hangingPunct="1"/>
            <a:r>
              <a:rPr lang="en-US" sz="5400" b="1" dirty="0" smtClean="0">
                <a:solidFill>
                  <a:srgbClr val="FF0000"/>
                </a:solidFill>
              </a:rPr>
              <a:t/>
            </a:r>
            <a:br>
              <a:rPr lang="en-US" sz="5400" b="1" dirty="0" smtClean="0">
                <a:solidFill>
                  <a:srgbClr val="FF0000"/>
                </a:solidFill>
              </a:rPr>
            </a:br>
            <a:r>
              <a:rPr lang="en-US" sz="3200" b="1" dirty="0" smtClean="0">
                <a:solidFill>
                  <a:srgbClr val="0C4CB3"/>
                </a:solidFill>
              </a:rPr>
              <a:t>Active Ingredients: </a:t>
            </a:r>
            <a:br>
              <a:rPr lang="en-US" sz="3200" b="1" dirty="0" smtClean="0">
                <a:solidFill>
                  <a:srgbClr val="0C4CB3"/>
                </a:solidFill>
              </a:rPr>
            </a:br>
            <a:r>
              <a:rPr lang="en-US" sz="3200" dirty="0" smtClean="0">
                <a:solidFill>
                  <a:srgbClr val="0C4CB3"/>
                </a:solidFill>
              </a:rPr>
              <a:t>Sodium </a:t>
            </a:r>
            <a:r>
              <a:rPr lang="en-US" sz="3200" dirty="0" err="1" smtClean="0">
                <a:solidFill>
                  <a:srgbClr val="0C4CB3"/>
                </a:solidFill>
              </a:rPr>
              <a:t>Monofluorophosphate</a:t>
            </a:r>
            <a:r>
              <a:rPr lang="en-US" sz="3200" dirty="0" smtClean="0">
                <a:solidFill>
                  <a:srgbClr val="0C4CB3"/>
                </a:solidFill>
              </a:rPr>
              <a:t> 0.15% or 500ppm</a:t>
            </a:r>
            <a:br>
              <a:rPr lang="en-US" sz="3200" dirty="0" smtClean="0">
                <a:solidFill>
                  <a:srgbClr val="0C4CB3"/>
                </a:solidFill>
              </a:rPr>
            </a:br>
            <a:r>
              <a:rPr lang="en-US" sz="3200" dirty="0" smtClean="0">
                <a:solidFill>
                  <a:srgbClr val="0C4CB3"/>
                </a:solidFill>
              </a:rPr>
              <a:t> W-V of Fluoride Ion MFP</a:t>
            </a:r>
            <a:r>
              <a:rPr lang="en-US" sz="2800" dirty="0" smtClean="0"/>
              <a:t/>
            </a:r>
            <a:br>
              <a:rPr lang="en-US" sz="2800"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endParaRPr lang="en-US" sz="4000" dirty="0" smtClean="0"/>
          </a:p>
        </p:txBody>
      </p:sp>
      <p:pic>
        <p:nvPicPr>
          <p:cNvPr id="40963" name="Picture 3"/>
          <p:cNvPicPr>
            <a:picLocks noGrp="1" noChangeAspect="1" noChangeArrowheads="1"/>
          </p:cNvPicPr>
          <p:nvPr>
            <p:ph type="body" idx="4294967295"/>
          </p:nvPr>
        </p:nvPicPr>
        <p:blipFill>
          <a:blip r:embed="rId2" cstate="print"/>
          <a:srcRect/>
          <a:stretch>
            <a:fillRect/>
          </a:stretch>
        </p:blipFill>
        <p:spPr>
          <a:xfrm>
            <a:off x="5491163" y="4953000"/>
            <a:ext cx="3652837" cy="1133475"/>
          </a:xfrm>
        </p:spPr>
      </p:pic>
      <p:pic>
        <p:nvPicPr>
          <p:cNvPr id="40964" name="Picture 4" descr="AQUAFRESH Extra Fresh Toothpaste"/>
          <p:cNvPicPr>
            <a:picLocks noChangeAspect="1" noChangeArrowheads="1"/>
          </p:cNvPicPr>
          <p:nvPr/>
        </p:nvPicPr>
        <p:blipFill>
          <a:blip r:embed="rId3" cstate="print"/>
          <a:srcRect/>
          <a:stretch>
            <a:fillRect/>
          </a:stretch>
        </p:blipFill>
        <p:spPr bwMode="auto">
          <a:xfrm>
            <a:off x="1905000" y="3200400"/>
            <a:ext cx="5410200" cy="2057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b="1" smtClean="0"/>
              <a:t>Sodium Fluoride</a:t>
            </a:r>
            <a:br>
              <a:rPr lang="en-US" sz="4000" b="1" smtClean="0"/>
            </a:br>
            <a:r>
              <a:rPr lang="en-US" sz="4000" b="1" smtClean="0"/>
              <a:t>900ppm</a:t>
            </a:r>
          </a:p>
        </p:txBody>
      </p:sp>
      <p:sp>
        <p:nvSpPr>
          <p:cNvPr id="41987" name="Rectangle 3"/>
          <p:cNvSpPr>
            <a:spLocks noGrp="1" noChangeArrowheads="1"/>
          </p:cNvSpPr>
          <p:nvPr>
            <p:ph sz="half" idx="1"/>
          </p:nvPr>
        </p:nvSpPr>
        <p:spPr>
          <a:xfrm>
            <a:off x="685800" y="1981200"/>
            <a:ext cx="4724400" cy="3382963"/>
          </a:xfrm>
        </p:spPr>
        <p:txBody>
          <a:bodyPr/>
          <a:lstStyle/>
          <a:p>
            <a:pPr eaLnBrk="1" hangingPunct="1"/>
            <a:r>
              <a:rPr lang="en-US" sz="2400" smtClean="0"/>
              <a:t>900 ppm Fluoride OTC</a:t>
            </a:r>
          </a:p>
          <a:p>
            <a:pPr eaLnBrk="1" hangingPunct="1"/>
            <a:r>
              <a:rPr lang="en-US" sz="2400" smtClean="0"/>
              <a:t>Less effective formula</a:t>
            </a:r>
          </a:p>
          <a:p>
            <a:pPr eaLnBrk="1" hangingPunct="1"/>
            <a:r>
              <a:rPr lang="en-US" sz="2400" smtClean="0"/>
              <a:t>1.4 oz tube – 2-3 months of product</a:t>
            </a:r>
          </a:p>
          <a:p>
            <a:pPr eaLnBrk="1" hangingPunct="1"/>
            <a:r>
              <a:rPr lang="en-US" sz="2400" smtClean="0"/>
              <a:t>$13.00 per tube ($9.29 per oz)</a:t>
            </a:r>
          </a:p>
          <a:p>
            <a:pPr eaLnBrk="1" hangingPunct="1"/>
            <a:r>
              <a:rPr lang="en-US" sz="2400" smtClean="0"/>
              <a:t>Second hygiene step</a:t>
            </a:r>
          </a:p>
          <a:p>
            <a:pPr eaLnBrk="1" hangingPunct="1"/>
            <a:r>
              <a:rPr lang="en-US" sz="2400" smtClean="0"/>
              <a:t>Not sold OTC</a:t>
            </a:r>
          </a:p>
          <a:p>
            <a:pPr eaLnBrk="1" hangingPunct="1"/>
            <a:endParaRPr lang="en-US" sz="2400" smtClean="0"/>
          </a:p>
          <a:p>
            <a:pPr eaLnBrk="1" hangingPunct="1"/>
            <a:endParaRPr lang="en-US" sz="1800" smtClean="0"/>
          </a:p>
        </p:txBody>
      </p:sp>
      <p:pic>
        <p:nvPicPr>
          <p:cNvPr id="41988" name="Picture 5" descr="3338426S"/>
          <p:cNvPicPr>
            <a:picLocks noChangeAspect="1" noChangeArrowheads="1"/>
          </p:cNvPicPr>
          <p:nvPr/>
        </p:nvPicPr>
        <p:blipFill>
          <a:blip r:embed="rId3" cstate="print"/>
          <a:srcRect/>
          <a:stretch>
            <a:fillRect/>
          </a:stretch>
        </p:blipFill>
        <p:spPr bwMode="auto">
          <a:xfrm>
            <a:off x="5334000" y="2438400"/>
            <a:ext cx="3505200" cy="2044700"/>
          </a:xfrm>
          <a:prstGeom prst="rect">
            <a:avLst/>
          </a:prstGeom>
          <a:noFill/>
          <a:ln w="9525">
            <a:noFill/>
            <a:miter lim="800000"/>
            <a:headEnd/>
            <a:tailEnd/>
          </a:ln>
        </p:spPr>
      </p:pic>
      <p:sp>
        <p:nvSpPr>
          <p:cNvPr id="41989" name="Text Box 8"/>
          <p:cNvSpPr txBox="1">
            <a:spLocks noChangeArrowheads="1"/>
          </p:cNvSpPr>
          <p:nvPr/>
        </p:nvSpPr>
        <p:spPr bwMode="auto">
          <a:xfrm>
            <a:off x="98425" y="6613525"/>
            <a:ext cx="282575" cy="244475"/>
          </a:xfrm>
          <a:prstGeom prst="rect">
            <a:avLst/>
          </a:prstGeom>
          <a:noFill/>
          <a:ln w="9525">
            <a:noFill/>
            <a:miter lim="800000"/>
            <a:headEnd/>
            <a:tailEnd/>
          </a:ln>
        </p:spPr>
        <p:txBody>
          <a:bodyPr wrap="none">
            <a:spAutoFit/>
          </a:bodyPr>
          <a:lstStyle/>
          <a:p>
            <a:r>
              <a:rPr lang="en-US" sz="1000"/>
              <a:t>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5400" b="1" dirty="0" smtClean="0">
                <a:solidFill>
                  <a:srgbClr val="0C4CB3"/>
                </a:solidFill>
                <a:latin typeface="Calibri" pitchFamily="34" charset="0"/>
              </a:rPr>
              <a:t>Power of Prevention</a:t>
            </a:r>
            <a:r>
              <a:rPr lang="en-US" b="1" dirty="0" smtClean="0">
                <a:solidFill>
                  <a:srgbClr val="0C4CB3"/>
                </a:solidFill>
                <a:latin typeface="Calibri" pitchFamily="34" charset="0"/>
              </a:rPr>
              <a:t/>
            </a:r>
            <a:br>
              <a:rPr lang="en-US" b="1" dirty="0" smtClean="0">
                <a:solidFill>
                  <a:srgbClr val="0C4CB3"/>
                </a:solidFill>
                <a:latin typeface="Calibri" pitchFamily="34" charset="0"/>
              </a:rPr>
            </a:br>
            <a:endParaRPr lang="en-US" dirty="0"/>
          </a:p>
        </p:txBody>
      </p:sp>
      <p:sp>
        <p:nvSpPr>
          <p:cNvPr id="3" name="Subtitle 2"/>
          <p:cNvSpPr>
            <a:spLocks noGrp="1"/>
          </p:cNvSpPr>
          <p:nvPr>
            <p:ph type="subTitle" sz="quarter" idx="1"/>
          </p:nvPr>
        </p:nvSpPr>
        <p:spPr/>
        <p:txBody>
          <a:bodyPr/>
          <a:lstStyle/>
          <a:p>
            <a:r>
              <a:rPr lang="en-US" sz="3200" dirty="0" smtClean="0">
                <a:solidFill>
                  <a:schemeClr val="tx1"/>
                </a:solidFill>
              </a:rPr>
              <a:t>Preventive Care</a:t>
            </a:r>
            <a:endParaRPr lang="en-US" sz="3200" dirty="0">
              <a:solidFill>
                <a:schemeClr val="tx1"/>
              </a:solidFill>
            </a:endParaRPr>
          </a:p>
        </p:txBody>
      </p:sp>
      <p:sp>
        <p:nvSpPr>
          <p:cNvPr id="4" name="Rectangle 3"/>
          <p:cNvSpPr/>
          <p:nvPr/>
        </p:nvSpPr>
        <p:spPr>
          <a:xfrm>
            <a:off x="4267200" y="4953000"/>
            <a:ext cx="4572000" cy="1077218"/>
          </a:xfrm>
          <a:prstGeom prst="rect">
            <a:avLst/>
          </a:prstGeom>
        </p:spPr>
        <p:txBody>
          <a:bodyPr wrap="square">
            <a:spAutoFit/>
          </a:bodyPr>
          <a:lstStyle/>
          <a:p>
            <a:r>
              <a:rPr lang="en-US" sz="3200" b="1" dirty="0" smtClean="0">
                <a:solidFill>
                  <a:srgbClr val="0C4CB3"/>
                </a:solidFill>
              </a:rPr>
              <a:t>Andrea Wiseman, RDH</a:t>
            </a:r>
          </a:p>
          <a:p>
            <a:r>
              <a:rPr lang="en-US" sz="3200" b="1" dirty="0" smtClean="0">
                <a:solidFill>
                  <a:srgbClr val="FF0000"/>
                </a:solidFill>
              </a:rPr>
              <a:t>3M</a:t>
            </a:r>
            <a:r>
              <a:rPr lang="en-US" sz="3200" b="1" dirty="0" smtClean="0">
                <a:solidFill>
                  <a:srgbClr val="0C4CB3"/>
                </a:solidFill>
              </a:rPr>
              <a:t> ESPE Preventive Care</a:t>
            </a:r>
            <a:endParaRPr lang="en-US" sz="3200" b="1" dirty="0">
              <a:solidFill>
                <a:srgbClr val="0C4CB3"/>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438400"/>
            <a:ext cx="8839200" cy="1143000"/>
          </a:xfrm>
        </p:spPr>
        <p:txBody>
          <a:bodyPr/>
          <a:lstStyle/>
          <a:p>
            <a:pPr eaLnBrk="1" hangingPunct="1"/>
            <a:r>
              <a:rPr lang="en-US" sz="6000" b="1" dirty="0" smtClean="0">
                <a:solidFill>
                  <a:srgbClr val="0000FF"/>
                </a:solidFill>
              </a:rPr>
              <a:t>PRESCRIPTIVE STRENGTH</a:t>
            </a:r>
            <a:br>
              <a:rPr lang="en-US" sz="6000" b="1" dirty="0" smtClean="0">
                <a:solidFill>
                  <a:srgbClr val="0000FF"/>
                </a:solidFill>
              </a:rPr>
            </a:br>
            <a:r>
              <a:rPr lang="en-US" sz="5400" b="1" dirty="0" smtClean="0">
                <a:solidFill>
                  <a:srgbClr val="0000FF"/>
                </a:solidFill>
              </a:rPr>
              <a:t>1.1% SODIUM FLUORIDE</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b="1" smtClean="0"/>
              <a:t>1.1 % Sodium Fluoride (5000ppm)</a:t>
            </a:r>
          </a:p>
        </p:txBody>
      </p:sp>
      <p:sp>
        <p:nvSpPr>
          <p:cNvPr id="44035" name="Rectangle 3"/>
          <p:cNvSpPr>
            <a:spLocks noGrp="1" noChangeArrowheads="1"/>
          </p:cNvSpPr>
          <p:nvPr>
            <p:ph sz="half" idx="1"/>
          </p:nvPr>
        </p:nvSpPr>
        <p:spPr>
          <a:xfrm>
            <a:off x="533400" y="1905000"/>
            <a:ext cx="4724400" cy="3382963"/>
          </a:xfrm>
        </p:spPr>
        <p:txBody>
          <a:bodyPr/>
          <a:lstStyle/>
          <a:p>
            <a:pPr eaLnBrk="1" hangingPunct="1"/>
            <a:endParaRPr lang="en-US" sz="1800" smtClean="0"/>
          </a:p>
          <a:p>
            <a:pPr eaLnBrk="1" hangingPunct="1"/>
            <a:r>
              <a:rPr lang="en-US" smtClean="0"/>
              <a:t>1.8 oz tube – 3 months of product</a:t>
            </a:r>
          </a:p>
          <a:p>
            <a:pPr eaLnBrk="1" hangingPunct="1"/>
            <a:r>
              <a:rPr lang="en-US" smtClean="0"/>
              <a:t>$3.77 per oz</a:t>
            </a:r>
          </a:p>
          <a:p>
            <a:pPr eaLnBrk="1" hangingPunct="1"/>
            <a:r>
              <a:rPr lang="en-US" smtClean="0"/>
              <a:t>More abrasive (90-RDA)</a:t>
            </a:r>
          </a:p>
          <a:p>
            <a:pPr eaLnBrk="1" hangingPunct="1"/>
            <a:r>
              <a:rPr lang="en-US" smtClean="0"/>
              <a:t>1.1% Sodium Fluoride Only</a:t>
            </a:r>
          </a:p>
          <a:p>
            <a:pPr eaLnBrk="1" hangingPunct="1"/>
            <a:r>
              <a:rPr lang="en-US" smtClean="0">
                <a:solidFill>
                  <a:srgbClr val="FF0000"/>
                </a:solidFill>
              </a:rPr>
              <a:t>No Calcium</a:t>
            </a:r>
          </a:p>
          <a:p>
            <a:pPr eaLnBrk="1" hangingPunct="1">
              <a:buFontTx/>
              <a:buNone/>
            </a:pPr>
            <a:endParaRPr lang="en-US" smtClean="0"/>
          </a:p>
          <a:p>
            <a:pPr lvl="1" eaLnBrk="1" hangingPunct="1">
              <a:buFontTx/>
              <a:buNone/>
            </a:pPr>
            <a:endParaRPr lang="en-US" smtClean="0"/>
          </a:p>
          <a:p>
            <a:pPr lvl="1" eaLnBrk="1" hangingPunct="1"/>
            <a:endParaRPr lang="en-US" smtClean="0"/>
          </a:p>
          <a:p>
            <a:pPr eaLnBrk="1" hangingPunct="1"/>
            <a:endParaRPr lang="en-US" smtClean="0"/>
          </a:p>
        </p:txBody>
      </p:sp>
      <p:pic>
        <p:nvPicPr>
          <p:cNvPr id="44036" name="Picture 5"/>
          <p:cNvPicPr>
            <a:picLocks noChangeAspect="1" noChangeArrowheads="1"/>
          </p:cNvPicPr>
          <p:nvPr/>
        </p:nvPicPr>
        <p:blipFill>
          <a:blip r:embed="rId3" cstate="print"/>
          <a:srcRect/>
          <a:stretch>
            <a:fillRect/>
          </a:stretch>
        </p:blipFill>
        <p:spPr bwMode="auto">
          <a:xfrm>
            <a:off x="5181600" y="2438400"/>
            <a:ext cx="3314700" cy="2895600"/>
          </a:xfrm>
          <a:prstGeom prst="rect">
            <a:avLst/>
          </a:prstGeom>
          <a:noFill/>
          <a:ln w="9525">
            <a:noFill/>
            <a:miter lim="800000"/>
            <a:headEnd/>
            <a:tailEnd/>
          </a:ln>
        </p:spPr>
      </p:pic>
      <p:sp>
        <p:nvSpPr>
          <p:cNvPr id="44037" name="Text Box 8"/>
          <p:cNvSpPr txBox="1">
            <a:spLocks noChangeArrowheads="1"/>
          </p:cNvSpPr>
          <p:nvPr/>
        </p:nvSpPr>
        <p:spPr bwMode="auto">
          <a:xfrm>
            <a:off x="98425" y="6613525"/>
            <a:ext cx="268288" cy="244475"/>
          </a:xfrm>
          <a:prstGeom prst="rect">
            <a:avLst/>
          </a:prstGeom>
          <a:noFill/>
          <a:ln w="9525">
            <a:noFill/>
            <a:miter lim="800000"/>
            <a:headEnd/>
            <a:tailEnd/>
          </a:ln>
        </p:spPr>
        <p:txBody>
          <a:bodyPr wrap="none">
            <a:spAutoFit/>
          </a:bodyPr>
          <a:lstStyle/>
          <a:p>
            <a:r>
              <a:rPr lang="en-US" sz="1000"/>
              <a:t>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smtClean="0"/>
              <a:t>1.1% Sodium Fluoride </a:t>
            </a:r>
            <a:r>
              <a:rPr lang="en-US" sz="4000" b="1" smtClean="0">
                <a:sym typeface="Wingdings" pitchFamily="2" charset="2"/>
              </a:rPr>
              <a:t>(5000ppm)</a:t>
            </a:r>
            <a:endParaRPr lang="en-US" sz="4000" b="1" smtClean="0"/>
          </a:p>
        </p:txBody>
      </p:sp>
      <p:sp>
        <p:nvSpPr>
          <p:cNvPr id="45059" name="Rectangle 3"/>
          <p:cNvSpPr>
            <a:spLocks noGrp="1" noChangeArrowheads="1"/>
          </p:cNvSpPr>
          <p:nvPr>
            <p:ph sz="half" idx="1"/>
          </p:nvPr>
        </p:nvSpPr>
        <p:spPr>
          <a:xfrm>
            <a:off x="1066800" y="2057400"/>
            <a:ext cx="4800600" cy="3352800"/>
          </a:xfrm>
        </p:spPr>
        <p:txBody>
          <a:bodyPr/>
          <a:lstStyle/>
          <a:p>
            <a:pPr eaLnBrk="1" hangingPunct="1"/>
            <a:r>
              <a:rPr lang="en-US" smtClean="0"/>
              <a:t>Liquid formula </a:t>
            </a:r>
          </a:p>
          <a:p>
            <a:pPr eaLnBrk="1" hangingPunct="1"/>
            <a:r>
              <a:rPr lang="en-US" smtClean="0"/>
              <a:t>3.58 oz package</a:t>
            </a:r>
          </a:p>
          <a:p>
            <a:pPr eaLnBrk="1" hangingPunct="1"/>
            <a:r>
              <a:rPr lang="en-US" smtClean="0"/>
              <a:t>More abrasive</a:t>
            </a:r>
          </a:p>
          <a:p>
            <a:pPr eaLnBrk="1" hangingPunct="1"/>
            <a:r>
              <a:rPr lang="en-US" smtClean="0"/>
              <a:t>1.1% Sodium Fluoride</a:t>
            </a:r>
          </a:p>
          <a:p>
            <a:pPr eaLnBrk="1" hangingPunct="1"/>
            <a:r>
              <a:rPr lang="en-US" smtClean="0"/>
              <a:t>RDA Score 90</a:t>
            </a:r>
          </a:p>
          <a:p>
            <a:pPr eaLnBrk="1" hangingPunct="1"/>
            <a:r>
              <a:rPr lang="en-US" smtClean="0"/>
              <a:t>Cost: $7.00 average</a:t>
            </a:r>
          </a:p>
          <a:p>
            <a:pPr eaLnBrk="1" hangingPunct="1"/>
            <a:r>
              <a:rPr lang="en-US" smtClean="0"/>
              <a:t>Not sold at Pharmaceys</a:t>
            </a:r>
          </a:p>
          <a:p>
            <a:pPr eaLnBrk="1" hangingPunct="1"/>
            <a:r>
              <a:rPr lang="en-US" sz="3200" smtClean="0">
                <a:solidFill>
                  <a:srgbClr val="FF0000"/>
                </a:solidFill>
              </a:rPr>
              <a:t>No Calcium</a:t>
            </a:r>
            <a:r>
              <a:rPr lang="en-US" sz="2000" smtClean="0"/>
              <a:t> </a:t>
            </a:r>
          </a:p>
          <a:p>
            <a:pPr eaLnBrk="1" hangingPunct="1">
              <a:buFontTx/>
              <a:buNone/>
            </a:pPr>
            <a:endParaRPr lang="en-US" smtClean="0"/>
          </a:p>
          <a:p>
            <a:pPr eaLnBrk="1" hangingPunct="1"/>
            <a:endParaRPr lang="en-US" smtClean="0"/>
          </a:p>
        </p:txBody>
      </p:sp>
      <p:pic>
        <p:nvPicPr>
          <p:cNvPr id="45060" name="Picture 5" descr="hero_booster"/>
          <p:cNvPicPr>
            <a:picLocks noChangeAspect="1" noChangeArrowheads="1"/>
          </p:cNvPicPr>
          <p:nvPr/>
        </p:nvPicPr>
        <p:blipFill>
          <a:blip r:embed="rId3" cstate="print"/>
          <a:srcRect/>
          <a:stretch>
            <a:fillRect/>
          </a:stretch>
        </p:blipFill>
        <p:spPr bwMode="auto">
          <a:xfrm>
            <a:off x="6172200" y="1752600"/>
            <a:ext cx="2057400" cy="3265488"/>
          </a:xfrm>
          <a:prstGeom prst="rect">
            <a:avLst/>
          </a:prstGeom>
          <a:noFill/>
          <a:ln w="9525">
            <a:noFill/>
            <a:miter lim="800000"/>
            <a:headEnd/>
            <a:tailEnd/>
          </a:ln>
        </p:spPr>
      </p:pic>
      <p:sp>
        <p:nvSpPr>
          <p:cNvPr id="45061" name="Text Box 8"/>
          <p:cNvSpPr txBox="1">
            <a:spLocks noChangeArrowheads="1"/>
          </p:cNvSpPr>
          <p:nvPr/>
        </p:nvSpPr>
        <p:spPr bwMode="auto">
          <a:xfrm>
            <a:off x="98425" y="6613525"/>
            <a:ext cx="268288" cy="244475"/>
          </a:xfrm>
          <a:prstGeom prst="rect">
            <a:avLst/>
          </a:prstGeom>
          <a:noFill/>
          <a:ln w="9525">
            <a:noFill/>
            <a:miter lim="800000"/>
            <a:headEnd/>
            <a:tailEnd/>
          </a:ln>
        </p:spPr>
        <p:txBody>
          <a:bodyPr wrap="none">
            <a:spAutoFit/>
          </a:bodyPr>
          <a:lstStyle/>
          <a:p>
            <a:r>
              <a:rPr lang="en-US" sz="1000"/>
              <a:t>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luoride_0"/>
          <p:cNvPicPr>
            <a:picLocks noChangeAspect="1" noChangeArrowheads="1"/>
          </p:cNvPicPr>
          <p:nvPr/>
        </p:nvPicPr>
        <p:blipFill>
          <a:blip r:embed="rId2" cstate="print"/>
          <a:srcRect/>
          <a:stretch>
            <a:fillRect/>
          </a:stretch>
        </p:blipFill>
        <p:spPr bwMode="auto">
          <a:xfrm>
            <a:off x="5562600" y="1524000"/>
            <a:ext cx="2971800" cy="2819400"/>
          </a:xfrm>
          <a:prstGeom prst="rect">
            <a:avLst/>
          </a:prstGeom>
          <a:noFill/>
          <a:ln w="9525">
            <a:noFill/>
            <a:miter lim="800000"/>
            <a:headEnd/>
            <a:tailEnd/>
          </a:ln>
        </p:spPr>
      </p:pic>
      <p:sp>
        <p:nvSpPr>
          <p:cNvPr id="46083" name="Rectangle 4"/>
          <p:cNvSpPr>
            <a:spLocks noChangeArrowheads="1"/>
          </p:cNvSpPr>
          <p:nvPr/>
        </p:nvSpPr>
        <p:spPr bwMode="auto">
          <a:xfrm>
            <a:off x="457200" y="1676400"/>
            <a:ext cx="5638800" cy="5337175"/>
          </a:xfrm>
          <a:prstGeom prst="rect">
            <a:avLst/>
          </a:prstGeom>
          <a:noFill/>
          <a:ln w="9525">
            <a:noFill/>
            <a:miter lim="800000"/>
            <a:headEnd/>
            <a:tailEnd/>
          </a:ln>
        </p:spPr>
        <p:txBody>
          <a:bodyPr>
            <a:spAutoFit/>
          </a:bodyPr>
          <a:lstStyle/>
          <a:p>
            <a:r>
              <a:rPr lang="en-US" sz="3200" b="1" i="1">
                <a:latin typeface="Arial Narrow" pitchFamily="34" charset="0"/>
              </a:rPr>
              <a:t>Fluoridex™</a:t>
            </a:r>
          </a:p>
          <a:p>
            <a:r>
              <a:rPr lang="en-US" sz="3200" i="1">
                <a:latin typeface="Arial Narrow" pitchFamily="34" charset="0"/>
              </a:rPr>
              <a:t>1.1% Neutral Sodium</a:t>
            </a:r>
            <a:r>
              <a:rPr lang="en-US" sz="3600" i="1">
                <a:latin typeface="Arial Narrow" pitchFamily="34" charset="0"/>
              </a:rPr>
              <a:t> </a:t>
            </a:r>
            <a:r>
              <a:rPr lang="en-US" sz="3200" i="1">
                <a:latin typeface="Arial Narrow" pitchFamily="34" charset="0"/>
              </a:rPr>
              <a:t>Fluoride</a:t>
            </a:r>
            <a:endParaRPr lang="en-US" sz="3200">
              <a:latin typeface="Arial Narrow" pitchFamily="34" charset="0"/>
            </a:endParaRPr>
          </a:p>
          <a:p>
            <a:pPr>
              <a:buFont typeface="Wingdings" pitchFamily="2" charset="2"/>
              <a:buChar char="§"/>
            </a:pPr>
            <a:r>
              <a:rPr lang="en-US" sz="2800" i="1">
                <a:latin typeface="Arial Narrow" pitchFamily="34" charset="0"/>
              </a:rPr>
              <a:t>5000 ppm</a:t>
            </a:r>
          </a:p>
          <a:p>
            <a:pPr>
              <a:buFont typeface="Wingdings" pitchFamily="2" charset="2"/>
              <a:buChar char="§"/>
            </a:pPr>
            <a:r>
              <a:rPr lang="en-US" sz="2800" i="1">
                <a:latin typeface="Arial Narrow" pitchFamily="34" charset="0"/>
              </a:rPr>
              <a:t>Mint Flavor</a:t>
            </a:r>
          </a:p>
          <a:p>
            <a:pPr>
              <a:buFont typeface="Wingdings" pitchFamily="2" charset="2"/>
              <a:buChar char="§"/>
            </a:pPr>
            <a:r>
              <a:rPr lang="en-US" sz="2800" i="1">
                <a:latin typeface="Arial Narrow" pitchFamily="34" charset="0"/>
              </a:rPr>
              <a:t>4oz tube</a:t>
            </a:r>
          </a:p>
          <a:p>
            <a:pPr>
              <a:buFont typeface="Wingdings" pitchFamily="2" charset="2"/>
              <a:buChar char="§"/>
            </a:pPr>
            <a:r>
              <a:rPr lang="en-US" sz="2800" i="1">
                <a:latin typeface="Arial Narrow" pitchFamily="34" charset="0"/>
              </a:rPr>
              <a:t>Cost : $6.50 </a:t>
            </a:r>
          </a:p>
          <a:p>
            <a:pPr>
              <a:buFont typeface="Wingdings" pitchFamily="2" charset="2"/>
              <a:buChar char="§"/>
            </a:pPr>
            <a:r>
              <a:rPr lang="en-US" sz="2800" i="1">
                <a:solidFill>
                  <a:srgbClr val="FF0000"/>
                </a:solidFill>
                <a:latin typeface="Arial Narrow" pitchFamily="34" charset="0"/>
              </a:rPr>
              <a:t>No Calcium Phosphate</a:t>
            </a:r>
          </a:p>
          <a:p>
            <a:pPr>
              <a:buFont typeface="Wingdings" pitchFamily="2" charset="2"/>
              <a:buChar char="§"/>
            </a:pPr>
            <a:r>
              <a:rPr lang="en-US" sz="2800" i="1">
                <a:latin typeface="Arial Narrow" pitchFamily="34" charset="0"/>
              </a:rPr>
              <a:t>90 RDA score</a:t>
            </a:r>
          </a:p>
          <a:p>
            <a:pPr>
              <a:buFont typeface="Wingdings" pitchFamily="2" charset="2"/>
              <a:buChar char="§"/>
            </a:pPr>
            <a:r>
              <a:rPr lang="en-US" sz="2000" i="1">
                <a:solidFill>
                  <a:srgbClr val="0000FF"/>
                </a:solidFill>
                <a:latin typeface="Arial Narrow" pitchFamily="34" charset="0"/>
              </a:rPr>
              <a:t>Instructions: PLACE AT LEAST a 1 inch strip onto a soft bristle toothbrush and brush for 1 minute</a:t>
            </a:r>
            <a:r>
              <a:rPr lang="en-US" sz="2800" i="1">
                <a:solidFill>
                  <a:srgbClr val="0000FF"/>
                </a:solidFill>
                <a:latin typeface="Arial Narrow" pitchFamily="34" charset="0"/>
              </a:rPr>
              <a:t>.</a:t>
            </a:r>
          </a:p>
          <a:p>
            <a:endParaRPr lang="en-US" sz="2800">
              <a:solidFill>
                <a:srgbClr val="0000FF"/>
              </a:solidFill>
              <a:latin typeface="Arial Narrow" pitchFamily="34" charset="0"/>
            </a:endParaRPr>
          </a:p>
          <a:p>
            <a:endParaRPr lang="en-US" sz="3200"/>
          </a:p>
        </p:txBody>
      </p:sp>
      <p:sp>
        <p:nvSpPr>
          <p:cNvPr id="46084" name="Text Box 7"/>
          <p:cNvSpPr txBox="1">
            <a:spLocks noChangeArrowheads="1"/>
          </p:cNvSpPr>
          <p:nvPr/>
        </p:nvSpPr>
        <p:spPr bwMode="auto">
          <a:xfrm>
            <a:off x="685800" y="304800"/>
            <a:ext cx="7543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1.1 % Sodium Fluoride (5000ppm)</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algn="ctr" eaLnBrk="1" hangingPunct="1">
              <a:buFontTx/>
              <a:buNone/>
            </a:pPr>
            <a:r>
              <a:rPr lang="en-US" sz="5400" b="1" i="1" smtClean="0">
                <a:solidFill>
                  <a:srgbClr val="0000FF"/>
                </a:solidFill>
              </a:rPr>
              <a:t>Prescriptive Strength</a:t>
            </a:r>
          </a:p>
          <a:p>
            <a:pPr algn="ctr" eaLnBrk="1" hangingPunct="1">
              <a:buFontTx/>
              <a:buNone/>
            </a:pPr>
            <a:r>
              <a:rPr lang="en-US" sz="5400" b="1" i="1" smtClean="0">
                <a:solidFill>
                  <a:srgbClr val="0000FF"/>
                </a:solidFill>
              </a:rPr>
              <a:t>1.1 % Sodium Fluoride </a:t>
            </a:r>
          </a:p>
          <a:p>
            <a:pPr algn="ctr" eaLnBrk="1" hangingPunct="1">
              <a:buFontTx/>
              <a:buNone/>
            </a:pPr>
            <a:r>
              <a:rPr lang="en-US" sz="4800" b="1" i="1" smtClean="0">
                <a:solidFill>
                  <a:srgbClr val="0000FF"/>
                </a:solidFill>
              </a:rPr>
              <a:t>With</a:t>
            </a:r>
            <a:r>
              <a:rPr lang="en-US" sz="5400" b="1" i="1" smtClean="0">
                <a:solidFill>
                  <a:srgbClr val="0000FF"/>
                </a:solidFill>
              </a:rPr>
              <a:t> </a:t>
            </a:r>
          </a:p>
          <a:p>
            <a:pPr algn="ctr" eaLnBrk="1" hangingPunct="1">
              <a:buFontTx/>
              <a:buNone/>
            </a:pPr>
            <a:r>
              <a:rPr lang="en-US" sz="5400" b="1" i="1" smtClean="0">
                <a:solidFill>
                  <a:srgbClr val="0000FF"/>
                </a:solidFill>
              </a:rPr>
              <a:t>Calcium and Phosphate</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48131" name="Rectangle 2"/>
          <p:cNvSpPr>
            <a:spLocks noGrp="1" noChangeArrowheads="1"/>
          </p:cNvSpPr>
          <p:nvPr>
            <p:ph type="title" idx="4294967295"/>
          </p:nvPr>
        </p:nvSpPr>
        <p:spPr>
          <a:xfrm>
            <a:off x="1219200" y="304800"/>
            <a:ext cx="7924800" cy="493713"/>
          </a:xfrm>
        </p:spPr>
        <p:txBody>
          <a:bodyPr lIns="0" tIns="0" rIns="0" bIns="0" anchor="t"/>
          <a:lstStyle/>
          <a:p>
            <a:pPr eaLnBrk="1" hangingPunct="1"/>
            <a:r>
              <a:rPr lang="en-US" sz="4800" b="1" smtClean="0">
                <a:solidFill>
                  <a:srgbClr val="0000FF"/>
                </a:solidFill>
                <a:latin typeface="Times New Roman" pitchFamily="18" charset="0"/>
              </a:rPr>
              <a:t>Clinpro™ 5000</a:t>
            </a:r>
            <a:r>
              <a:rPr lang="en-US" smtClean="0">
                <a:solidFill>
                  <a:srgbClr val="0000FF"/>
                </a:solidFill>
                <a:latin typeface="Times New Roman" pitchFamily="18" charset="0"/>
              </a:rPr>
              <a:t/>
            </a:r>
            <a:br>
              <a:rPr lang="en-US" smtClean="0">
                <a:solidFill>
                  <a:srgbClr val="0000FF"/>
                </a:solidFill>
                <a:latin typeface="Times New Roman" pitchFamily="18" charset="0"/>
              </a:rPr>
            </a:br>
            <a:r>
              <a:rPr lang="en-US" sz="2800" b="1" smtClean="0">
                <a:latin typeface="Times New Roman" pitchFamily="18" charset="0"/>
              </a:rPr>
              <a:t>1.1% Sodium Fluoride Anti-Cavity Toothpaste with Tri-Calcium Phosphate</a:t>
            </a:r>
          </a:p>
        </p:txBody>
      </p:sp>
      <p:sp>
        <p:nvSpPr>
          <p:cNvPr id="48132" name="Rectangle 3"/>
          <p:cNvSpPr>
            <a:spLocks noGrp="1" noChangeArrowheads="1"/>
          </p:cNvSpPr>
          <p:nvPr>
            <p:ph type="body" idx="4294967295"/>
          </p:nvPr>
        </p:nvSpPr>
        <p:spPr>
          <a:xfrm>
            <a:off x="533400" y="1600200"/>
            <a:ext cx="7210425" cy="4800600"/>
          </a:xfrm>
        </p:spPr>
        <p:txBody>
          <a:bodyPr lIns="0" tIns="0" rIns="0" bIns="0"/>
          <a:lstStyle/>
          <a:p>
            <a:pPr lvl="1" eaLnBrk="1" hangingPunct="1"/>
            <a:r>
              <a:rPr lang="en-US" sz="2400" dirty="0" smtClean="0">
                <a:latin typeface="Times New Roman" pitchFamily="18" charset="0"/>
              </a:rPr>
              <a:t>5000 </a:t>
            </a:r>
            <a:r>
              <a:rPr lang="en-US" sz="2400" dirty="0" err="1" smtClean="0">
                <a:latin typeface="Times New Roman" pitchFamily="18" charset="0"/>
              </a:rPr>
              <a:t>ppm</a:t>
            </a:r>
            <a:r>
              <a:rPr lang="en-US" sz="2400" dirty="0" smtClean="0">
                <a:latin typeface="Times New Roman" pitchFamily="18" charset="0"/>
              </a:rPr>
              <a:t> Sodium Fluoride </a:t>
            </a:r>
          </a:p>
          <a:p>
            <a:pPr lvl="1" eaLnBrk="1" hangingPunct="1"/>
            <a:r>
              <a:rPr lang="en-US" sz="2400" dirty="0" smtClean="0">
                <a:latin typeface="Times New Roman" pitchFamily="18" charset="0"/>
              </a:rPr>
              <a:t>Innovative formula containing Tri-Calcium Phosphate technology (TCP) </a:t>
            </a:r>
          </a:p>
          <a:p>
            <a:pPr lvl="2" eaLnBrk="1" hangingPunct="1"/>
            <a:r>
              <a:rPr lang="en-US" sz="2000" dirty="0" smtClean="0">
                <a:latin typeface="Times New Roman" pitchFamily="18" charset="0"/>
              </a:rPr>
              <a:t>2 proven technologies in 1 product (5000 </a:t>
            </a:r>
            <a:r>
              <a:rPr lang="en-US" sz="2000" dirty="0" err="1" smtClean="0">
                <a:latin typeface="Times New Roman" pitchFamily="18" charset="0"/>
              </a:rPr>
              <a:t>ppm</a:t>
            </a:r>
            <a:r>
              <a:rPr lang="en-US" sz="2000" dirty="0" smtClean="0">
                <a:latin typeface="Times New Roman" pitchFamily="18" charset="0"/>
              </a:rPr>
              <a:t> F &amp; Calcium Phosphate)</a:t>
            </a:r>
          </a:p>
          <a:p>
            <a:pPr lvl="1" eaLnBrk="1" hangingPunct="1"/>
            <a:r>
              <a:rPr lang="en-US" sz="2400" dirty="0" err="1" smtClean="0">
                <a:latin typeface="Times New Roman" pitchFamily="18" charset="0"/>
              </a:rPr>
              <a:t>Remineralizes</a:t>
            </a:r>
            <a:r>
              <a:rPr lang="en-US" sz="2400" dirty="0" smtClean="0">
                <a:latin typeface="Times New Roman" pitchFamily="18" charset="0"/>
              </a:rPr>
              <a:t> more effectively than leading brands</a:t>
            </a:r>
          </a:p>
          <a:p>
            <a:pPr lvl="1" eaLnBrk="1" hangingPunct="1"/>
            <a:r>
              <a:rPr lang="en-US" sz="2400" dirty="0" smtClean="0">
                <a:solidFill>
                  <a:srgbClr val="FF0000"/>
                </a:solidFill>
                <a:latin typeface="Times New Roman" pitchFamily="18" charset="0"/>
              </a:rPr>
              <a:t>RDA score of 60-gentle on root surfaces</a:t>
            </a:r>
          </a:p>
          <a:p>
            <a:pPr lvl="1" eaLnBrk="1" hangingPunct="1"/>
            <a:r>
              <a:rPr lang="en-US" sz="2400" dirty="0" smtClean="0">
                <a:latin typeface="Times New Roman" pitchFamily="18" charset="0"/>
              </a:rPr>
              <a:t>Vanilla Mint flavor</a:t>
            </a:r>
          </a:p>
          <a:p>
            <a:pPr lvl="1" eaLnBrk="1" hangingPunct="1"/>
            <a:r>
              <a:rPr lang="en-US" sz="2400" dirty="0" smtClean="0">
                <a:latin typeface="Times New Roman" pitchFamily="18" charset="0"/>
              </a:rPr>
              <a:t>4 oz package (6 month supply)</a:t>
            </a:r>
          </a:p>
          <a:p>
            <a:pPr lvl="1" eaLnBrk="1" hangingPunct="1"/>
            <a:r>
              <a:rPr lang="en-US" sz="2400" dirty="0" smtClean="0">
                <a:latin typeface="Times New Roman" pitchFamily="18" charset="0"/>
              </a:rPr>
              <a:t>One step patient use</a:t>
            </a:r>
          </a:p>
          <a:p>
            <a:pPr lvl="1" eaLnBrk="1" hangingPunct="1"/>
            <a:r>
              <a:rPr lang="en-US" sz="2400" dirty="0" smtClean="0">
                <a:latin typeface="Times New Roman" pitchFamily="18" charset="0"/>
              </a:rPr>
              <a:t>Introduced to market January 2009</a:t>
            </a:r>
          </a:p>
          <a:p>
            <a:pPr lvl="1" eaLnBrk="1" hangingPunct="1"/>
            <a:endParaRPr lang="en-US" sz="2400" b="1" dirty="0" smtClean="0">
              <a:latin typeface="Times New Roman" pitchFamily="18" charset="0"/>
            </a:endParaRPr>
          </a:p>
          <a:p>
            <a:pPr eaLnBrk="1" hangingPunct="1"/>
            <a:endParaRPr lang="en-US" sz="2800" dirty="0" smtClean="0"/>
          </a:p>
        </p:txBody>
      </p:sp>
      <p:pic>
        <p:nvPicPr>
          <p:cNvPr id="48133" name="Picture 4" descr="Clinpro 5000 Tube"/>
          <p:cNvPicPr>
            <a:picLocks noChangeAspect="1" noChangeArrowheads="1"/>
          </p:cNvPicPr>
          <p:nvPr/>
        </p:nvPicPr>
        <p:blipFill>
          <a:blip r:embed="rId2" cstate="print"/>
          <a:srcRect l="20773" t="11443" r="9276" b="16869"/>
          <a:stretch>
            <a:fillRect/>
          </a:stretch>
        </p:blipFill>
        <p:spPr bwMode="auto">
          <a:xfrm>
            <a:off x="7010400" y="2590800"/>
            <a:ext cx="1647825" cy="3886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pPr eaLnBrk="1" hangingPunct="1"/>
            <a:endParaRPr lang="en-US" smtClean="0"/>
          </a:p>
        </p:txBody>
      </p:sp>
      <p:pic>
        <p:nvPicPr>
          <p:cNvPr id="46084" name="Clinpro 5000 1.wmv">
            <a:hlinkClick r:id="" action="ppaction://media"/>
          </p:cNvPr>
          <p:cNvPicPr>
            <a:picLocks noGrp="1" noRot="1" noChangeAspect="1" noChangeArrowheads="1"/>
          </p:cNvPicPr>
          <p:nvPr>
            <p:ph idx="1"/>
            <a:videoFile r:link="rId1"/>
          </p:nvPr>
        </p:nvPicPr>
        <p:blipFill>
          <a:blip r:embed="rId3" cstate="print"/>
          <a:stretch>
            <a:fillRect/>
          </a:stretch>
        </p:blipFill>
        <p:spPr>
          <a:xfrm>
            <a:off x="1524000" y="2147888"/>
            <a:ext cx="6096000" cy="342900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967" fill="hold"/>
                                        <p:tgtEl>
                                          <p:spTgt spid="4608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6084"/>
                </p:tgtEl>
              </p:cMediaNode>
            </p:video>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6084"/>
                                        </p:tgtEl>
                                      </p:cBhvr>
                                    </p:cmd>
                                  </p:childTnLst>
                                </p:cTn>
                              </p:par>
                            </p:childTnLst>
                          </p:cTn>
                        </p:par>
                      </p:childTnLst>
                    </p:cTn>
                  </p:par>
                </p:childTnLst>
              </p:cTn>
              <p:nextCondLst>
                <p:cond evt="onClick" delay="0">
                  <p:tgtEl>
                    <p:spTgt spid="4608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563563" y="381000"/>
            <a:ext cx="8580437" cy="60483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425450" y="457200"/>
            <a:ext cx="8718550" cy="5905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838200" y="457200"/>
            <a:ext cx="6172200" cy="898525"/>
          </a:xfrm>
        </p:spPr>
        <p:txBody>
          <a:bodyPr lIns="0" tIns="0" rIns="0" bIns="0" anchor="t"/>
          <a:lstStyle/>
          <a:p>
            <a:pPr eaLnBrk="1" hangingPunct="1"/>
            <a:r>
              <a:rPr lang="en-US" sz="5400" b="1" u="sng" dirty="0" err="1" smtClean="0">
                <a:solidFill>
                  <a:srgbClr val="0C4CB3"/>
                </a:solidFill>
              </a:rPr>
              <a:t>Clinpro</a:t>
            </a:r>
            <a:r>
              <a:rPr lang="en-US" sz="5400" b="1" u="sng" dirty="0" smtClean="0">
                <a:solidFill>
                  <a:srgbClr val="0C4CB3"/>
                </a:solidFill>
              </a:rPr>
              <a:t>™ 5000</a:t>
            </a:r>
          </a:p>
        </p:txBody>
      </p:sp>
      <p:sp>
        <p:nvSpPr>
          <p:cNvPr id="52227" name="Rectangle 3"/>
          <p:cNvSpPr>
            <a:spLocks noGrp="1" noChangeArrowheads="1"/>
          </p:cNvSpPr>
          <p:nvPr>
            <p:ph type="body" sz="half" idx="4294967295"/>
          </p:nvPr>
        </p:nvSpPr>
        <p:spPr>
          <a:xfrm>
            <a:off x="685800" y="1524000"/>
            <a:ext cx="8001000" cy="4216400"/>
          </a:xfrm>
        </p:spPr>
        <p:txBody>
          <a:bodyPr lIns="0" tIns="0" rIns="0" bIns="0"/>
          <a:lstStyle/>
          <a:p>
            <a:pPr eaLnBrk="1" hangingPunct="1">
              <a:lnSpc>
                <a:spcPct val="90000"/>
              </a:lnSpc>
            </a:pPr>
            <a:r>
              <a:rPr lang="en-US" sz="2400" dirty="0" smtClean="0"/>
              <a:t>Prescription strength</a:t>
            </a:r>
          </a:p>
          <a:p>
            <a:pPr eaLnBrk="1" hangingPunct="1">
              <a:lnSpc>
                <a:spcPct val="90000"/>
              </a:lnSpc>
            </a:pPr>
            <a:r>
              <a:rPr lang="en-US" sz="2400" dirty="0" smtClean="0"/>
              <a:t>FDA approved claims for prevention of caries</a:t>
            </a:r>
          </a:p>
          <a:p>
            <a:pPr eaLnBrk="1" hangingPunct="1">
              <a:lnSpc>
                <a:spcPct val="90000"/>
              </a:lnSpc>
            </a:pPr>
            <a:r>
              <a:rPr lang="en-US" sz="2400" dirty="0" smtClean="0"/>
              <a:t>Once per day, substitutes for conventional toothpaste</a:t>
            </a:r>
          </a:p>
          <a:p>
            <a:pPr eaLnBrk="1" hangingPunct="1">
              <a:lnSpc>
                <a:spcPct val="90000"/>
              </a:lnSpc>
            </a:pPr>
            <a:r>
              <a:rPr lang="en-US" sz="2400" dirty="0" smtClean="0"/>
              <a:t>Fluoride uptake over 7x than any other medicated toothpaste</a:t>
            </a:r>
          </a:p>
          <a:p>
            <a:pPr eaLnBrk="1" hangingPunct="1">
              <a:lnSpc>
                <a:spcPct val="90000"/>
              </a:lnSpc>
            </a:pPr>
            <a:r>
              <a:rPr lang="en-US" sz="2400" dirty="0" smtClean="0"/>
              <a:t>Vickers </a:t>
            </a:r>
            <a:r>
              <a:rPr lang="en-US" sz="2400" dirty="0" err="1" smtClean="0"/>
              <a:t>microhardness</a:t>
            </a:r>
            <a:r>
              <a:rPr lang="en-US" sz="2400" dirty="0" smtClean="0"/>
              <a:t> increase over 10x harder than any other medicated toothpaste</a:t>
            </a:r>
          </a:p>
          <a:p>
            <a:pPr eaLnBrk="1" hangingPunct="1">
              <a:lnSpc>
                <a:spcPct val="90000"/>
              </a:lnSpc>
            </a:pPr>
            <a:r>
              <a:rPr lang="en-US" sz="2400" dirty="0" smtClean="0"/>
              <a:t>4 oz tube</a:t>
            </a:r>
          </a:p>
          <a:p>
            <a:pPr eaLnBrk="1" hangingPunct="1">
              <a:lnSpc>
                <a:spcPct val="90000"/>
              </a:lnSpc>
            </a:pPr>
            <a:r>
              <a:rPr lang="en-US" sz="2400" dirty="0" smtClean="0"/>
              <a:t>Cost $11.87 per tube</a:t>
            </a:r>
          </a:p>
          <a:p>
            <a:pPr eaLnBrk="1" hangingPunct="1">
              <a:lnSpc>
                <a:spcPct val="90000"/>
              </a:lnSpc>
            </a:pPr>
            <a:r>
              <a:rPr lang="en-US" sz="2800" dirty="0" smtClean="0">
                <a:solidFill>
                  <a:srgbClr val="0000FF"/>
                </a:solidFill>
              </a:rPr>
              <a:t>3 Flavors: Vanilla Mint, Spearmint, Bubble Gum</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924800" cy="493713"/>
          </a:xfrm>
        </p:spPr>
        <p:txBody>
          <a:bodyPr/>
          <a:lstStyle/>
          <a:p>
            <a:pPr eaLnBrk="1" hangingPunct="1"/>
            <a:r>
              <a:rPr lang="en-US" smtClean="0"/>
              <a:t>Texas Blue Bonnets</a:t>
            </a:r>
          </a:p>
        </p:txBody>
      </p:sp>
      <p:sp>
        <p:nvSpPr>
          <p:cNvPr id="6147" name="Rectangle 3"/>
          <p:cNvSpPr>
            <a:spLocks noGrp="1" noChangeArrowheads="1"/>
          </p:cNvSpPr>
          <p:nvPr>
            <p:ph idx="1"/>
          </p:nvPr>
        </p:nvSpPr>
        <p:spPr/>
        <p:txBody>
          <a:bodyPr/>
          <a:lstStyle/>
          <a:p>
            <a:pPr eaLnBrk="1" hangingPunct="1"/>
            <a:endParaRPr lang="en-US" smtClean="0"/>
          </a:p>
        </p:txBody>
      </p:sp>
      <p:pic>
        <p:nvPicPr>
          <p:cNvPr id="6148" name="Picture 4" descr="BlueBonnets.jpg image by sfsffsfsefwef"/>
          <p:cNvPicPr>
            <a:picLocks noChangeAspect="1" noChangeArrowheads="1"/>
          </p:cNvPicPr>
          <p:nvPr/>
        </p:nvPicPr>
        <p:blipFill>
          <a:blip r:embed="rId2" cstate="print"/>
          <a:srcRect/>
          <a:stretch>
            <a:fillRect/>
          </a:stretch>
        </p:blipFill>
        <p:spPr bwMode="auto">
          <a:xfrm>
            <a:off x="0" y="609600"/>
            <a:ext cx="9296400" cy="624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uge_muscles"/>
          <p:cNvPicPr>
            <a:picLocks noChangeAspect="1" noChangeArrowheads="1"/>
          </p:cNvPicPr>
          <p:nvPr/>
        </p:nvPicPr>
        <p:blipFill>
          <a:blip r:embed="rId2" cstate="print"/>
          <a:srcRect/>
          <a:stretch>
            <a:fillRect/>
          </a:stretch>
        </p:blipFill>
        <p:spPr bwMode="auto">
          <a:xfrm>
            <a:off x="533400" y="304800"/>
            <a:ext cx="8077200" cy="4895850"/>
          </a:xfrm>
          <a:prstGeom prst="rect">
            <a:avLst/>
          </a:prstGeom>
          <a:noFill/>
          <a:ln w="9525">
            <a:noFill/>
            <a:miter lim="800000"/>
            <a:headEnd/>
            <a:tailEnd/>
          </a:ln>
        </p:spPr>
      </p:pic>
      <p:sp>
        <p:nvSpPr>
          <p:cNvPr id="53251" name="Rectangle 3"/>
          <p:cNvSpPr>
            <a:spLocks noChangeArrowheads="1"/>
          </p:cNvSpPr>
          <p:nvPr/>
        </p:nvSpPr>
        <p:spPr bwMode="auto">
          <a:xfrm>
            <a:off x="6248400" y="5257800"/>
            <a:ext cx="1579563" cy="396875"/>
          </a:xfrm>
          <a:prstGeom prst="rect">
            <a:avLst/>
          </a:prstGeom>
          <a:noFill/>
          <a:ln w="9525">
            <a:noFill/>
            <a:miter lim="800000"/>
            <a:headEnd/>
            <a:tailEnd/>
          </a:ln>
        </p:spPr>
        <p:txBody>
          <a:bodyPr wrap="none">
            <a:spAutoFit/>
          </a:bodyPr>
          <a:lstStyle/>
          <a:p>
            <a:r>
              <a:rPr lang="en-US" sz="2000" b="1" u="sng">
                <a:solidFill>
                  <a:srgbClr val="FF0000"/>
                </a:solidFill>
              </a:rPr>
              <a:t>Tri-Calcium</a:t>
            </a:r>
          </a:p>
        </p:txBody>
      </p:sp>
      <p:sp>
        <p:nvSpPr>
          <p:cNvPr id="53252" name="Rectangle 4"/>
          <p:cNvSpPr>
            <a:spLocks noChangeArrowheads="1"/>
          </p:cNvSpPr>
          <p:nvPr/>
        </p:nvSpPr>
        <p:spPr bwMode="auto">
          <a:xfrm>
            <a:off x="1295400" y="5334000"/>
            <a:ext cx="838200" cy="396875"/>
          </a:xfrm>
          <a:prstGeom prst="rect">
            <a:avLst/>
          </a:prstGeom>
          <a:noFill/>
          <a:ln w="9525">
            <a:noFill/>
            <a:miter lim="800000"/>
            <a:headEnd/>
            <a:tailEnd/>
          </a:ln>
        </p:spPr>
        <p:txBody>
          <a:bodyPr>
            <a:spAutoFit/>
          </a:bodyPr>
          <a:lstStyle/>
          <a:p>
            <a:r>
              <a:rPr lang="en-US" sz="2000" b="1" u="sng"/>
              <a:t>ACP</a:t>
            </a:r>
          </a:p>
        </p:txBody>
      </p:sp>
      <p:sp>
        <p:nvSpPr>
          <p:cNvPr id="53253" name="Rectangle 5"/>
          <p:cNvSpPr>
            <a:spLocks noChangeArrowheads="1"/>
          </p:cNvSpPr>
          <p:nvPr/>
        </p:nvSpPr>
        <p:spPr bwMode="auto">
          <a:xfrm>
            <a:off x="3200400" y="5257800"/>
            <a:ext cx="2187575" cy="396875"/>
          </a:xfrm>
          <a:prstGeom prst="rect">
            <a:avLst/>
          </a:prstGeom>
          <a:noFill/>
          <a:ln w="9525">
            <a:noFill/>
            <a:miter lim="800000"/>
            <a:headEnd/>
            <a:tailEnd/>
          </a:ln>
        </p:spPr>
        <p:txBody>
          <a:bodyPr wrap="none">
            <a:spAutoFit/>
          </a:bodyPr>
          <a:lstStyle/>
          <a:p>
            <a:r>
              <a:rPr lang="en-US" sz="2000" b="1" u="sng"/>
              <a:t>Sodium Fluoride</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54275" name="Rectangle 2"/>
          <p:cNvSpPr>
            <a:spLocks noGrp="1" noChangeArrowheads="1"/>
          </p:cNvSpPr>
          <p:nvPr>
            <p:ph type="title" idx="4294967295"/>
          </p:nvPr>
        </p:nvSpPr>
        <p:spPr>
          <a:xfrm>
            <a:off x="1219200" y="622300"/>
            <a:ext cx="7924800" cy="825500"/>
          </a:xfrm>
        </p:spPr>
        <p:txBody>
          <a:bodyPr lIns="0" tIns="0" rIns="0" bIns="0" anchor="t"/>
          <a:lstStyle/>
          <a:p>
            <a:pPr eaLnBrk="1" hangingPunct="1"/>
            <a:r>
              <a:rPr lang="en-US" sz="5400" b="1" smtClean="0">
                <a:solidFill>
                  <a:srgbClr val="0000FF"/>
                </a:solidFill>
                <a:latin typeface="Times New Roman" pitchFamily="18" charset="0"/>
              </a:rPr>
              <a:t>FLUORIDE VARNISHES</a:t>
            </a:r>
          </a:p>
        </p:txBody>
      </p:sp>
      <p:sp>
        <p:nvSpPr>
          <p:cNvPr id="54276" name="Rectangle 3"/>
          <p:cNvSpPr>
            <a:spLocks noGrp="1" noChangeArrowheads="1"/>
          </p:cNvSpPr>
          <p:nvPr>
            <p:ph type="body" sz="half" idx="4294967295"/>
          </p:nvPr>
        </p:nvSpPr>
        <p:spPr>
          <a:xfrm>
            <a:off x="0" y="1600200"/>
            <a:ext cx="4027488" cy="4525963"/>
          </a:xfrm>
        </p:spPr>
        <p:txBody>
          <a:bodyPr lIns="0" tIns="0" rIns="0" bIns="0"/>
          <a:lstStyle/>
          <a:p>
            <a:pPr eaLnBrk="1" hangingPunct="1">
              <a:buFontTx/>
              <a:buNone/>
            </a:pPr>
            <a:endParaRPr lang="en-US" sz="2800" smtClean="0"/>
          </a:p>
          <a:p>
            <a:pPr lvl="1" eaLnBrk="1" hangingPunct="1"/>
            <a:r>
              <a:rPr lang="en-US" sz="2400" smtClean="0">
                <a:latin typeface="Times New Roman" pitchFamily="18" charset="0"/>
              </a:rPr>
              <a:t>Approved in US in 1994 (Europe 1960’s)</a:t>
            </a:r>
          </a:p>
          <a:p>
            <a:pPr lvl="1" eaLnBrk="1" hangingPunct="1"/>
            <a:r>
              <a:rPr lang="en-US" sz="2400" smtClean="0">
                <a:latin typeface="Times New Roman" pitchFamily="18" charset="0"/>
              </a:rPr>
              <a:t>US FDA label indication- Cavity liner and hypersensitivity</a:t>
            </a:r>
          </a:p>
          <a:p>
            <a:pPr lvl="1" eaLnBrk="1" hangingPunct="1"/>
            <a:r>
              <a:rPr lang="en-US" sz="2400" smtClean="0">
                <a:latin typeface="Times New Roman" pitchFamily="18" charset="0"/>
              </a:rPr>
              <a:t>Used off label as fluoride treatment</a:t>
            </a:r>
          </a:p>
          <a:p>
            <a:pPr lvl="1" eaLnBrk="1" hangingPunct="1"/>
            <a:r>
              <a:rPr lang="en-US" sz="2400" smtClean="0">
                <a:latin typeface="Times New Roman" pitchFamily="18" charset="0"/>
              </a:rPr>
              <a:t>Long lasting resin (24 to 48 hours)</a:t>
            </a:r>
          </a:p>
          <a:p>
            <a:pPr lvl="1" eaLnBrk="1" hangingPunct="1"/>
            <a:r>
              <a:rPr lang="en-US" sz="2400" smtClean="0">
                <a:latin typeface="Times New Roman" pitchFamily="18" charset="0"/>
              </a:rPr>
              <a:t>Safe for all pediatric patients</a:t>
            </a:r>
          </a:p>
        </p:txBody>
      </p:sp>
      <p:sp>
        <p:nvSpPr>
          <p:cNvPr id="54277" name="Rectangle 6"/>
          <p:cNvSpPr>
            <a:spLocks noGrp="1" noChangeArrowheads="1"/>
          </p:cNvSpPr>
          <p:nvPr>
            <p:ph type="body" sz="half" idx="4294967295"/>
          </p:nvPr>
        </p:nvSpPr>
        <p:spPr>
          <a:xfrm>
            <a:off x="5116513" y="1600200"/>
            <a:ext cx="4027487" cy="4525963"/>
          </a:xfrm>
        </p:spPr>
        <p:txBody>
          <a:bodyPr lIns="0" tIns="0" rIns="0" bIns="0"/>
          <a:lstStyle/>
          <a:p>
            <a:pPr lvl="1" eaLnBrk="1" hangingPunct="1"/>
            <a:endParaRPr lang="en-US" sz="2400" smtClean="0"/>
          </a:p>
          <a:p>
            <a:pPr lvl="1" eaLnBrk="1" hangingPunct="1"/>
            <a:r>
              <a:rPr lang="en-US" sz="2400" smtClean="0">
                <a:latin typeface="Times New Roman" pitchFamily="18" charset="0"/>
              </a:rPr>
              <a:t>5% Sodium Fluoride, 22,600 ppm F</a:t>
            </a:r>
          </a:p>
          <a:p>
            <a:pPr lvl="1" eaLnBrk="1" hangingPunct="1"/>
            <a:r>
              <a:rPr lang="en-US" sz="2400" smtClean="0">
                <a:latin typeface="Times New Roman" pitchFamily="18" charset="0"/>
              </a:rPr>
              <a:t>White (invisible) or yellow color on teeth</a:t>
            </a:r>
          </a:p>
          <a:p>
            <a:pPr lvl="1" eaLnBrk="1" hangingPunct="1"/>
            <a:r>
              <a:rPr lang="en-US" sz="2400" smtClean="0">
                <a:latin typeface="Times New Roman" pitchFamily="18" charset="0"/>
              </a:rPr>
              <a:t>Less F ingestion compared to tray delivered gels and foams</a:t>
            </a:r>
          </a:p>
          <a:p>
            <a:pPr lvl="1" eaLnBrk="1" hangingPunct="1"/>
            <a:r>
              <a:rPr lang="en-US" sz="2400" smtClean="0">
                <a:latin typeface="Times New Roman" pitchFamily="18" charset="0"/>
              </a:rPr>
              <a:t>Easy to apply</a:t>
            </a:r>
          </a:p>
          <a:p>
            <a:pPr lvl="1" eaLnBrk="1" hangingPunct="1"/>
            <a:r>
              <a:rPr lang="en-US" sz="2400" smtClean="0">
                <a:latin typeface="Times New Roman" pitchFamily="18" charset="0"/>
              </a:rPr>
              <a:t>No waiting to eat or drink</a:t>
            </a:r>
            <a:r>
              <a:rPr lang="en-US" smtClean="0">
                <a:latin typeface="Times New Roman" pitchFamily="18" charset="0"/>
              </a:rPr>
              <a:t> </a:t>
            </a:r>
          </a:p>
          <a:p>
            <a:pPr eaLnBrk="1" hangingPunct="1">
              <a:buFontTx/>
              <a:buNone/>
            </a:pPr>
            <a:endParaRPr lang="en-US" smtClean="0">
              <a:latin typeface="Times New Roman" pitchFamily="18" charset="0"/>
            </a:endParaRPr>
          </a:p>
          <a:p>
            <a:pPr eaLnBrk="1" hangingPunct="1"/>
            <a:endParaRPr lang="en-US" smtClean="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55299" name="Rectangle 2"/>
          <p:cNvSpPr>
            <a:spLocks noGrp="1" noChangeArrowheads="1"/>
          </p:cNvSpPr>
          <p:nvPr>
            <p:ph type="title" idx="4294967295"/>
          </p:nvPr>
        </p:nvSpPr>
        <p:spPr>
          <a:xfrm>
            <a:off x="1219200" y="457200"/>
            <a:ext cx="7924800" cy="1295400"/>
          </a:xfrm>
        </p:spPr>
        <p:txBody>
          <a:bodyPr lIns="0" tIns="0" rIns="0" bIns="0" anchor="t"/>
          <a:lstStyle/>
          <a:p>
            <a:pPr eaLnBrk="1" hangingPunct="1"/>
            <a:r>
              <a:rPr lang="en-US" sz="3200" b="1" smtClean="0">
                <a:solidFill>
                  <a:srgbClr val="0000FF"/>
                </a:solidFill>
              </a:rPr>
              <a:t>“Fluoride Varnishes:  A Review of Their Clinical Use, Cariostatic Mechanism, Efficacy and Safety”, </a:t>
            </a:r>
            <a:r>
              <a:rPr lang="en-US" sz="2400" smtClean="0">
                <a:solidFill>
                  <a:srgbClr val="0000FF"/>
                </a:solidFill>
              </a:rPr>
              <a:t>Beltran-Aguilar, E., et al, Journal of the American Dental Association, Vol. 131, May 2000: pp.589-596.</a:t>
            </a:r>
          </a:p>
        </p:txBody>
      </p:sp>
      <p:sp>
        <p:nvSpPr>
          <p:cNvPr id="55300" name="Rectangle 3"/>
          <p:cNvSpPr>
            <a:spLocks noGrp="1" noChangeArrowheads="1"/>
          </p:cNvSpPr>
          <p:nvPr>
            <p:ph type="body" idx="4294967295"/>
          </p:nvPr>
        </p:nvSpPr>
        <p:spPr>
          <a:xfrm>
            <a:off x="457200" y="2667000"/>
            <a:ext cx="8686800" cy="3429000"/>
          </a:xfrm>
        </p:spPr>
        <p:txBody>
          <a:bodyPr lIns="0" tIns="0" rIns="0" bIns="0"/>
          <a:lstStyle/>
          <a:p>
            <a:pPr eaLnBrk="1" hangingPunct="1">
              <a:buFontTx/>
              <a:buNone/>
            </a:pPr>
            <a:endParaRPr lang="en-US" i="1" smtClean="0"/>
          </a:p>
          <a:p>
            <a:pPr eaLnBrk="1" hangingPunct="1">
              <a:buFontTx/>
              <a:buNone/>
            </a:pPr>
            <a:endParaRPr lang="en-US" i="1" smtClean="0"/>
          </a:p>
          <a:p>
            <a:pPr eaLnBrk="1" hangingPunct="1">
              <a:buFontTx/>
              <a:buNone/>
            </a:pPr>
            <a:r>
              <a:rPr lang="en-US" sz="2800" i="1" smtClean="0"/>
              <a:t>“…after 2.5 years, the varnish resulted in a higher percentage of caries reduction (74 percent) than did the NaF solution (28 percent) and the APF gel (37 percent).”</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idx="4294967295"/>
          </p:nvPr>
        </p:nvSpPr>
        <p:spPr>
          <a:xfrm>
            <a:off x="1295400" y="0"/>
            <a:ext cx="7848600" cy="887413"/>
          </a:xfrm>
        </p:spPr>
        <p:txBody>
          <a:bodyPr lIns="0" tIns="0" rIns="0" bIns="0" anchor="t"/>
          <a:lstStyle/>
          <a:p>
            <a:pPr eaLnBrk="1" hangingPunct="1"/>
            <a:r>
              <a:rPr lang="en-US" b="1" dirty="0" smtClean="0"/>
              <a:t>CHARACTERISTICS of Varnishes</a:t>
            </a:r>
            <a:r>
              <a:rPr lang="en-US" sz="5400" dirty="0" smtClean="0">
                <a:solidFill>
                  <a:srgbClr val="6699FF"/>
                </a:solidFill>
              </a:rPr>
              <a:t> </a:t>
            </a:r>
            <a:br>
              <a:rPr lang="en-US" sz="5400" dirty="0" smtClean="0">
                <a:solidFill>
                  <a:srgbClr val="6699FF"/>
                </a:solidFill>
              </a:rPr>
            </a:br>
            <a:r>
              <a:rPr lang="en-US" sz="4800" dirty="0" smtClean="0">
                <a:solidFill>
                  <a:srgbClr val="FF0000"/>
                </a:solidFill>
              </a:rPr>
              <a:t>22,600 </a:t>
            </a:r>
            <a:r>
              <a:rPr lang="en-US" sz="4800" dirty="0" err="1" smtClean="0">
                <a:solidFill>
                  <a:srgbClr val="FF0000"/>
                </a:solidFill>
              </a:rPr>
              <a:t>ppm</a:t>
            </a:r>
            <a:r>
              <a:rPr lang="en-US" sz="4800" dirty="0" smtClean="0">
                <a:solidFill>
                  <a:srgbClr val="FF0000"/>
                </a:solidFill>
              </a:rPr>
              <a:t> </a:t>
            </a:r>
            <a:r>
              <a:rPr lang="en-US" sz="4800" dirty="0" err="1" smtClean="0">
                <a:solidFill>
                  <a:srgbClr val="FF0000"/>
                </a:solidFill>
              </a:rPr>
              <a:t>NaFl</a:t>
            </a:r>
            <a:r>
              <a:rPr lang="en-US" sz="4800" dirty="0" smtClean="0">
                <a:solidFill>
                  <a:srgbClr val="FF0000"/>
                </a:solidFill>
              </a:rPr>
              <a:t>-</a:t>
            </a:r>
            <a:r>
              <a:rPr lang="en-US" sz="5400" dirty="0" smtClean="0">
                <a:solidFill>
                  <a:srgbClr val="FF0000"/>
                </a:solidFill>
              </a:rPr>
              <a:t/>
            </a:r>
            <a:br>
              <a:rPr lang="en-US" sz="5400" dirty="0" smtClean="0">
                <a:solidFill>
                  <a:srgbClr val="FF0000"/>
                </a:solidFill>
              </a:rPr>
            </a:br>
            <a:endParaRPr lang="en-US" sz="5400" dirty="0" smtClean="0">
              <a:solidFill>
                <a:srgbClr val="FF0000"/>
              </a:solidFill>
            </a:endParaRPr>
          </a:p>
        </p:txBody>
      </p:sp>
      <p:sp>
        <p:nvSpPr>
          <p:cNvPr id="56323" name="Rectangle 2"/>
          <p:cNvSpPr>
            <a:spLocks noGrp="1" noChangeArrowheads="1"/>
          </p:cNvSpPr>
          <p:nvPr>
            <p:ph type="body" idx="4294967295"/>
          </p:nvPr>
        </p:nvSpPr>
        <p:spPr>
          <a:xfrm>
            <a:off x="1066800" y="1143000"/>
            <a:ext cx="7210425" cy="5715000"/>
          </a:xfrm>
        </p:spPr>
        <p:txBody>
          <a:bodyPr lIns="0" tIns="0" rIns="0" bIns="0"/>
          <a:lstStyle/>
          <a:p>
            <a:pPr eaLnBrk="1" hangingPunct="1"/>
            <a:r>
              <a:rPr lang="en-US" sz="2400" dirty="0" smtClean="0">
                <a:solidFill>
                  <a:srgbClr val="6699FF"/>
                </a:solidFill>
              </a:rPr>
              <a:t>Label Indication: Hypersensitivity</a:t>
            </a:r>
          </a:p>
          <a:p>
            <a:pPr eaLnBrk="1" hangingPunct="1"/>
            <a:r>
              <a:rPr lang="en-US" sz="2400" dirty="0" smtClean="0">
                <a:solidFill>
                  <a:srgbClr val="6699FF"/>
                </a:solidFill>
              </a:rPr>
              <a:t>Color</a:t>
            </a:r>
          </a:p>
          <a:p>
            <a:pPr eaLnBrk="1" hangingPunct="1"/>
            <a:r>
              <a:rPr lang="en-US" sz="2400" dirty="0" err="1" smtClean="0">
                <a:solidFill>
                  <a:srgbClr val="6699FF"/>
                </a:solidFill>
              </a:rPr>
              <a:t>Flowable</a:t>
            </a:r>
            <a:endParaRPr lang="en-US" sz="2400" dirty="0" smtClean="0">
              <a:solidFill>
                <a:srgbClr val="6699FF"/>
              </a:solidFill>
            </a:endParaRPr>
          </a:p>
          <a:p>
            <a:pPr eaLnBrk="1" hangingPunct="1"/>
            <a:r>
              <a:rPr lang="en-US" sz="2400" dirty="0" smtClean="0">
                <a:solidFill>
                  <a:srgbClr val="6699FF"/>
                </a:solidFill>
              </a:rPr>
              <a:t>Do you have to dry the teeth?</a:t>
            </a:r>
          </a:p>
          <a:p>
            <a:pPr eaLnBrk="1" hangingPunct="1"/>
            <a:r>
              <a:rPr lang="en-US" sz="2400" dirty="0" smtClean="0">
                <a:solidFill>
                  <a:srgbClr val="6699FF"/>
                </a:solidFill>
              </a:rPr>
              <a:t>Can they eat and drink ?</a:t>
            </a:r>
          </a:p>
          <a:p>
            <a:pPr eaLnBrk="1" hangingPunct="1"/>
            <a:r>
              <a:rPr lang="en-US" sz="2400" dirty="0" smtClean="0">
                <a:solidFill>
                  <a:srgbClr val="6699FF"/>
                </a:solidFill>
              </a:rPr>
              <a:t>Is it Tenacious?</a:t>
            </a:r>
          </a:p>
          <a:p>
            <a:pPr eaLnBrk="1" hangingPunct="1"/>
            <a:r>
              <a:rPr lang="en-US" sz="2400" dirty="0" smtClean="0">
                <a:solidFill>
                  <a:srgbClr val="6699FF"/>
                </a:solidFill>
              </a:rPr>
              <a:t>Cost</a:t>
            </a:r>
          </a:p>
          <a:p>
            <a:pPr eaLnBrk="1" hangingPunct="1"/>
            <a:r>
              <a:rPr lang="en-US" sz="2400" dirty="0" smtClean="0">
                <a:solidFill>
                  <a:srgbClr val="6699FF"/>
                </a:solidFill>
              </a:rPr>
              <a:t>Flavors</a:t>
            </a:r>
          </a:p>
          <a:p>
            <a:pPr eaLnBrk="1" hangingPunct="1"/>
            <a:r>
              <a:rPr lang="en-US" sz="2400" dirty="0" smtClean="0">
                <a:solidFill>
                  <a:srgbClr val="6699FF"/>
                </a:solidFill>
              </a:rPr>
              <a:t>Post op directions</a:t>
            </a:r>
          </a:p>
          <a:p>
            <a:pPr eaLnBrk="1" hangingPunct="1"/>
            <a:r>
              <a:rPr lang="en-US" sz="2400" dirty="0" smtClean="0">
                <a:solidFill>
                  <a:srgbClr val="6699FF"/>
                </a:solidFill>
              </a:rPr>
              <a:t>Is the Dr. able to apply it</a:t>
            </a:r>
            <a:r>
              <a:rPr lang="en-US" dirty="0" smtClean="0">
                <a:solidFill>
                  <a:srgbClr val="6699FF"/>
                </a:solidFill>
              </a:rPr>
              <a:t>?</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1676400" y="2689225"/>
            <a:ext cx="1171575" cy="1730375"/>
          </a:xfrm>
          <a:custGeom>
            <a:avLst/>
            <a:gdLst>
              <a:gd name="T0" fmla="*/ 2147483647 w 468"/>
              <a:gd name="T1" fmla="*/ 0 h 723"/>
              <a:gd name="T2" fmla="*/ 2147483647 w 468"/>
              <a:gd name="T3" fmla="*/ 2147483647 h 723"/>
              <a:gd name="T4" fmla="*/ 2147483647 w 468"/>
              <a:gd name="T5" fmla="*/ 2147483647 h 723"/>
              <a:gd name="T6" fmla="*/ 2147483647 w 468"/>
              <a:gd name="T7" fmla="*/ 2147483647 h 723"/>
              <a:gd name="T8" fmla="*/ 2147483647 w 468"/>
              <a:gd name="T9" fmla="*/ 2147483647 h 723"/>
              <a:gd name="T10" fmla="*/ 2147483647 w 468"/>
              <a:gd name="T11" fmla="*/ 2147483647 h 723"/>
              <a:gd name="T12" fmla="*/ 2147483647 w 468"/>
              <a:gd name="T13" fmla="*/ 2147483647 h 723"/>
              <a:gd name="T14" fmla="*/ 2147483647 w 468"/>
              <a:gd name="T15" fmla="*/ 2147483647 h 723"/>
              <a:gd name="T16" fmla="*/ 2147483647 w 468"/>
              <a:gd name="T17" fmla="*/ 2147483647 h 723"/>
              <a:gd name="T18" fmla="*/ 2147483647 w 468"/>
              <a:gd name="T19" fmla="*/ 2147483647 h 723"/>
              <a:gd name="T20" fmla="*/ 2147483647 w 468"/>
              <a:gd name="T21" fmla="*/ 2147483647 h 723"/>
              <a:gd name="T22" fmla="*/ 2147483647 w 468"/>
              <a:gd name="T23" fmla="*/ 2147483647 h 723"/>
              <a:gd name="T24" fmla="*/ 2147483647 w 468"/>
              <a:gd name="T25" fmla="*/ 2147483647 h 723"/>
              <a:gd name="T26" fmla="*/ 2147483647 w 468"/>
              <a:gd name="T27" fmla="*/ 2147483647 h 723"/>
              <a:gd name="T28" fmla="*/ 2147483647 w 468"/>
              <a:gd name="T29" fmla="*/ 2147483647 h 723"/>
              <a:gd name="T30" fmla="*/ 2147483647 w 468"/>
              <a:gd name="T31" fmla="*/ 2147483647 h 723"/>
              <a:gd name="T32" fmla="*/ 2147483647 w 468"/>
              <a:gd name="T33" fmla="*/ 2147483647 h 723"/>
              <a:gd name="T34" fmla="*/ 2147483647 w 468"/>
              <a:gd name="T35" fmla="*/ 2147483647 h 723"/>
              <a:gd name="T36" fmla="*/ 2147483647 w 468"/>
              <a:gd name="T37" fmla="*/ 2147483647 h 723"/>
              <a:gd name="T38" fmla="*/ 2147483647 w 468"/>
              <a:gd name="T39" fmla="*/ 2147483647 h 723"/>
              <a:gd name="T40" fmla="*/ 2147483647 w 468"/>
              <a:gd name="T41" fmla="*/ 2147483647 h 723"/>
              <a:gd name="T42" fmla="*/ 2147483647 w 468"/>
              <a:gd name="T43" fmla="*/ 2147483647 h 723"/>
              <a:gd name="T44" fmla="*/ 2147483647 w 468"/>
              <a:gd name="T45" fmla="*/ 2147483647 h 723"/>
              <a:gd name="T46" fmla="*/ 2147483647 w 468"/>
              <a:gd name="T47" fmla="*/ 2147483647 h 723"/>
              <a:gd name="T48" fmla="*/ 2147483647 w 468"/>
              <a:gd name="T49" fmla="*/ 2147483647 h 723"/>
              <a:gd name="T50" fmla="*/ 2147483647 w 468"/>
              <a:gd name="T51" fmla="*/ 2147483647 h 723"/>
              <a:gd name="T52" fmla="*/ 2147483647 w 468"/>
              <a:gd name="T53" fmla="*/ 2147483647 h 723"/>
              <a:gd name="T54" fmla="*/ 2147483647 w 468"/>
              <a:gd name="T55" fmla="*/ 2147483647 h 723"/>
              <a:gd name="T56" fmla="*/ 2147483647 w 468"/>
              <a:gd name="T57" fmla="*/ 2147483647 h 723"/>
              <a:gd name="T58" fmla="*/ 2147483647 w 468"/>
              <a:gd name="T59" fmla="*/ 2147483647 h 723"/>
              <a:gd name="T60" fmla="*/ 2147483647 w 468"/>
              <a:gd name="T61" fmla="*/ 2147483647 h 723"/>
              <a:gd name="T62" fmla="*/ 2147483647 w 468"/>
              <a:gd name="T63" fmla="*/ 2147483647 h 723"/>
              <a:gd name="T64" fmla="*/ 2147483647 w 468"/>
              <a:gd name="T65" fmla="*/ 2147483647 h 723"/>
              <a:gd name="T66" fmla="*/ 2147483647 w 468"/>
              <a:gd name="T67" fmla="*/ 2147483647 h 723"/>
              <a:gd name="T68" fmla="*/ 2147483647 w 468"/>
              <a:gd name="T69" fmla="*/ 2147483647 h 723"/>
              <a:gd name="T70" fmla="*/ 2147483647 w 468"/>
              <a:gd name="T71" fmla="*/ 2147483647 h 723"/>
              <a:gd name="T72" fmla="*/ 2147483647 w 468"/>
              <a:gd name="T73" fmla="*/ 2147483647 h 723"/>
              <a:gd name="T74" fmla="*/ 2147483647 w 468"/>
              <a:gd name="T75" fmla="*/ 2147483647 h 723"/>
              <a:gd name="T76" fmla="*/ 2147483647 w 468"/>
              <a:gd name="T77" fmla="*/ 2147483647 h 723"/>
              <a:gd name="T78" fmla="*/ 2147483647 w 468"/>
              <a:gd name="T79" fmla="*/ 2147483647 h 723"/>
              <a:gd name="T80" fmla="*/ 2147483647 w 468"/>
              <a:gd name="T81" fmla="*/ 2147483647 h 723"/>
              <a:gd name="T82" fmla="*/ 2147483647 w 468"/>
              <a:gd name="T83" fmla="*/ 2147483647 h 723"/>
              <a:gd name="T84" fmla="*/ 2147483647 w 468"/>
              <a:gd name="T85" fmla="*/ 2147483647 h 723"/>
              <a:gd name="T86" fmla="*/ 0 w 468"/>
              <a:gd name="T87" fmla="*/ 2147483647 h 723"/>
              <a:gd name="T88" fmla="*/ 2147483647 w 468"/>
              <a:gd name="T89" fmla="*/ 2147483647 h 723"/>
              <a:gd name="T90" fmla="*/ 2147483647 w 468"/>
              <a:gd name="T91" fmla="*/ 2147483647 h 723"/>
              <a:gd name="T92" fmla="*/ 2147483647 w 468"/>
              <a:gd name="T93" fmla="*/ 2147483647 h 723"/>
              <a:gd name="T94" fmla="*/ 2147483647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noFill/>
          <a:ln w="12700">
            <a:solidFill>
              <a:schemeClr val="tx1"/>
            </a:solidFill>
            <a:prstDash val="solid"/>
            <a:round/>
            <a:headEnd/>
            <a:tailEnd/>
          </a:ln>
        </p:spPr>
        <p:txBody>
          <a:bodyPr/>
          <a:lstStyle/>
          <a:p>
            <a:endParaRPr lang="en-US"/>
          </a:p>
        </p:txBody>
      </p:sp>
      <p:sp>
        <p:nvSpPr>
          <p:cNvPr id="57347" name="Freeform 3"/>
          <p:cNvSpPr>
            <a:spLocks/>
          </p:cNvSpPr>
          <p:nvPr/>
        </p:nvSpPr>
        <p:spPr bwMode="auto">
          <a:xfrm>
            <a:off x="1752600" y="2057400"/>
            <a:ext cx="1143000" cy="838200"/>
          </a:xfrm>
          <a:custGeom>
            <a:avLst/>
            <a:gdLst>
              <a:gd name="T0" fmla="*/ 2147483647 w 444"/>
              <a:gd name="T1" fmla="*/ 0 h 339"/>
              <a:gd name="T2" fmla="*/ 2147483647 w 444"/>
              <a:gd name="T3" fmla="*/ 2147483647 h 339"/>
              <a:gd name="T4" fmla="*/ 2147483647 w 444"/>
              <a:gd name="T5" fmla="*/ 2147483647 h 339"/>
              <a:gd name="T6" fmla="*/ 2147483647 w 444"/>
              <a:gd name="T7" fmla="*/ 2147483647 h 339"/>
              <a:gd name="T8" fmla="*/ 2147483647 w 444"/>
              <a:gd name="T9" fmla="*/ 2147483647 h 339"/>
              <a:gd name="T10" fmla="*/ 2147483647 w 444"/>
              <a:gd name="T11" fmla="*/ 2147483647 h 339"/>
              <a:gd name="T12" fmla="*/ 2147483647 w 444"/>
              <a:gd name="T13" fmla="*/ 2147483647 h 339"/>
              <a:gd name="T14" fmla="*/ 2147483647 w 444"/>
              <a:gd name="T15" fmla="*/ 2147483647 h 339"/>
              <a:gd name="T16" fmla="*/ 2147483647 w 444"/>
              <a:gd name="T17" fmla="*/ 2147483647 h 339"/>
              <a:gd name="T18" fmla="*/ 0 w 444"/>
              <a:gd name="T19" fmla="*/ 2147483647 h 339"/>
              <a:gd name="T20" fmla="*/ 0 w 444"/>
              <a:gd name="T21" fmla="*/ 2147483647 h 339"/>
              <a:gd name="T22" fmla="*/ 2147483647 w 444"/>
              <a:gd name="T23" fmla="*/ 2147483647 h 339"/>
              <a:gd name="T24" fmla="*/ 2147483647 w 444"/>
              <a:gd name="T25" fmla="*/ 2147483647 h 339"/>
              <a:gd name="T26" fmla="*/ 2147483647 w 444"/>
              <a:gd name="T27" fmla="*/ 2147483647 h 339"/>
              <a:gd name="T28" fmla="*/ 2147483647 w 444"/>
              <a:gd name="T29" fmla="*/ 2147483647 h 339"/>
              <a:gd name="T30" fmla="*/ 2147483647 w 444"/>
              <a:gd name="T31" fmla="*/ 2147483647 h 339"/>
              <a:gd name="T32" fmla="*/ 2147483647 w 444"/>
              <a:gd name="T33" fmla="*/ 2147483647 h 339"/>
              <a:gd name="T34" fmla="*/ 2147483647 w 444"/>
              <a:gd name="T35" fmla="*/ 2147483647 h 339"/>
              <a:gd name="T36" fmla="*/ 2147483647 w 444"/>
              <a:gd name="T37" fmla="*/ 2147483647 h 339"/>
              <a:gd name="T38" fmla="*/ 2147483647 w 444"/>
              <a:gd name="T39" fmla="*/ 2147483647 h 339"/>
              <a:gd name="T40" fmla="*/ 2147483647 w 444"/>
              <a:gd name="T41" fmla="*/ 2147483647 h 339"/>
              <a:gd name="T42" fmla="*/ 2147483647 w 444"/>
              <a:gd name="T43" fmla="*/ 2147483647 h 339"/>
              <a:gd name="T44" fmla="*/ 2147483647 w 444"/>
              <a:gd name="T45" fmla="*/ 2147483647 h 339"/>
              <a:gd name="T46" fmla="*/ 2147483647 w 444"/>
              <a:gd name="T47" fmla="*/ 2147483647 h 339"/>
              <a:gd name="T48" fmla="*/ 2147483647 w 444"/>
              <a:gd name="T49" fmla="*/ 2147483647 h 339"/>
              <a:gd name="T50" fmla="*/ 2147483647 w 444"/>
              <a:gd name="T51" fmla="*/ 2147483647 h 339"/>
              <a:gd name="T52" fmla="*/ 2147483647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noFill/>
          <a:ln w="12700">
            <a:solidFill>
              <a:schemeClr val="tx1"/>
            </a:solidFill>
            <a:prstDash val="solid"/>
            <a:round/>
            <a:headEnd/>
            <a:tailEnd/>
          </a:ln>
        </p:spPr>
        <p:txBody>
          <a:bodyPr/>
          <a:lstStyle/>
          <a:p>
            <a:endParaRPr lang="en-US"/>
          </a:p>
        </p:txBody>
      </p:sp>
      <p:sp>
        <p:nvSpPr>
          <p:cNvPr id="57348" name="Freeform 4"/>
          <p:cNvSpPr>
            <a:spLocks/>
          </p:cNvSpPr>
          <p:nvPr/>
        </p:nvSpPr>
        <p:spPr bwMode="auto">
          <a:xfrm>
            <a:off x="3810000" y="3962400"/>
            <a:ext cx="1981200" cy="1716088"/>
          </a:xfrm>
          <a:custGeom>
            <a:avLst/>
            <a:gdLst>
              <a:gd name="T0" fmla="*/ 2147483647 w 773"/>
              <a:gd name="T1" fmla="*/ 0 h 716"/>
              <a:gd name="T2" fmla="*/ 2147483647 w 773"/>
              <a:gd name="T3" fmla="*/ 2147483647 h 716"/>
              <a:gd name="T4" fmla="*/ 2147483647 w 773"/>
              <a:gd name="T5" fmla="*/ 2147483647 h 716"/>
              <a:gd name="T6" fmla="*/ 2147483647 w 773"/>
              <a:gd name="T7" fmla="*/ 2147483647 h 716"/>
              <a:gd name="T8" fmla="*/ 2147483647 w 773"/>
              <a:gd name="T9" fmla="*/ 2147483647 h 716"/>
              <a:gd name="T10" fmla="*/ 2147483647 w 773"/>
              <a:gd name="T11" fmla="*/ 2147483647 h 716"/>
              <a:gd name="T12" fmla="*/ 2147483647 w 773"/>
              <a:gd name="T13" fmla="*/ 2147483647 h 716"/>
              <a:gd name="T14" fmla="*/ 2147483647 w 773"/>
              <a:gd name="T15" fmla="*/ 2147483647 h 716"/>
              <a:gd name="T16" fmla="*/ 2147483647 w 773"/>
              <a:gd name="T17" fmla="*/ 2147483647 h 716"/>
              <a:gd name="T18" fmla="*/ 2147483647 w 773"/>
              <a:gd name="T19" fmla="*/ 2147483647 h 716"/>
              <a:gd name="T20" fmla="*/ 2147483647 w 773"/>
              <a:gd name="T21" fmla="*/ 2147483647 h 716"/>
              <a:gd name="T22" fmla="*/ 2147483647 w 773"/>
              <a:gd name="T23" fmla="*/ 2147483647 h 716"/>
              <a:gd name="T24" fmla="*/ 2147483647 w 773"/>
              <a:gd name="T25" fmla="*/ 2147483647 h 716"/>
              <a:gd name="T26" fmla="*/ 2147483647 w 773"/>
              <a:gd name="T27" fmla="*/ 2147483647 h 716"/>
              <a:gd name="T28" fmla="*/ 2147483647 w 773"/>
              <a:gd name="T29" fmla="*/ 2147483647 h 716"/>
              <a:gd name="T30" fmla="*/ 2147483647 w 773"/>
              <a:gd name="T31" fmla="*/ 2147483647 h 716"/>
              <a:gd name="T32" fmla="*/ 2147483647 w 773"/>
              <a:gd name="T33" fmla="*/ 2147483647 h 716"/>
              <a:gd name="T34" fmla="*/ 2147483647 w 773"/>
              <a:gd name="T35" fmla="*/ 2147483647 h 716"/>
              <a:gd name="T36" fmla="*/ 2147483647 w 773"/>
              <a:gd name="T37" fmla="*/ 2147483647 h 716"/>
              <a:gd name="T38" fmla="*/ 2147483647 w 773"/>
              <a:gd name="T39" fmla="*/ 2147483647 h 716"/>
              <a:gd name="T40" fmla="*/ 2147483647 w 773"/>
              <a:gd name="T41" fmla="*/ 2147483647 h 716"/>
              <a:gd name="T42" fmla="*/ 2147483647 w 773"/>
              <a:gd name="T43" fmla="*/ 2147483647 h 716"/>
              <a:gd name="T44" fmla="*/ 2147483647 w 773"/>
              <a:gd name="T45" fmla="*/ 2147483647 h 716"/>
              <a:gd name="T46" fmla="*/ 2147483647 w 773"/>
              <a:gd name="T47" fmla="*/ 2147483647 h 716"/>
              <a:gd name="T48" fmla="*/ 2147483647 w 773"/>
              <a:gd name="T49" fmla="*/ 2147483647 h 716"/>
              <a:gd name="T50" fmla="*/ 2147483647 w 773"/>
              <a:gd name="T51" fmla="*/ 2147483647 h 716"/>
              <a:gd name="T52" fmla="*/ 2147483647 w 773"/>
              <a:gd name="T53" fmla="*/ 2147483647 h 716"/>
              <a:gd name="T54" fmla="*/ 2147483647 w 773"/>
              <a:gd name="T55" fmla="*/ 2147483647 h 716"/>
              <a:gd name="T56" fmla="*/ 2147483647 w 773"/>
              <a:gd name="T57" fmla="*/ 2147483647 h 716"/>
              <a:gd name="T58" fmla="*/ 2147483647 w 773"/>
              <a:gd name="T59" fmla="*/ 2147483647 h 716"/>
              <a:gd name="T60" fmla="*/ 2147483647 w 773"/>
              <a:gd name="T61" fmla="*/ 2147483647 h 716"/>
              <a:gd name="T62" fmla="*/ 2147483647 w 773"/>
              <a:gd name="T63" fmla="*/ 2147483647 h 716"/>
              <a:gd name="T64" fmla="*/ 2147483647 w 773"/>
              <a:gd name="T65" fmla="*/ 2147483647 h 716"/>
              <a:gd name="T66" fmla="*/ 2147483647 w 773"/>
              <a:gd name="T67" fmla="*/ 2147483647 h 716"/>
              <a:gd name="T68" fmla="*/ 2147483647 w 773"/>
              <a:gd name="T69" fmla="*/ 2147483647 h 716"/>
              <a:gd name="T70" fmla="*/ 2147483647 w 773"/>
              <a:gd name="T71" fmla="*/ 2147483647 h 716"/>
              <a:gd name="T72" fmla="*/ 2147483647 w 773"/>
              <a:gd name="T73" fmla="*/ 2147483647 h 716"/>
              <a:gd name="T74" fmla="*/ 2147483647 w 773"/>
              <a:gd name="T75" fmla="*/ 2147483647 h 716"/>
              <a:gd name="T76" fmla="*/ 2147483647 w 773"/>
              <a:gd name="T77" fmla="*/ 2147483647 h 716"/>
              <a:gd name="T78" fmla="*/ 2147483647 w 773"/>
              <a:gd name="T79" fmla="*/ 2147483647 h 716"/>
              <a:gd name="T80" fmla="*/ 2147483647 w 773"/>
              <a:gd name="T81" fmla="*/ 2147483647 h 716"/>
              <a:gd name="T82" fmla="*/ 2147483647 w 773"/>
              <a:gd name="T83" fmla="*/ 2147483647 h 716"/>
              <a:gd name="T84" fmla="*/ 2147483647 w 773"/>
              <a:gd name="T85" fmla="*/ 2147483647 h 716"/>
              <a:gd name="T86" fmla="*/ 2147483647 w 773"/>
              <a:gd name="T87" fmla="*/ 2147483647 h 716"/>
              <a:gd name="T88" fmla="*/ 2147483647 w 773"/>
              <a:gd name="T89" fmla="*/ 2147483647 h 716"/>
              <a:gd name="T90" fmla="*/ 2147483647 w 773"/>
              <a:gd name="T91" fmla="*/ 2147483647 h 716"/>
              <a:gd name="T92" fmla="*/ 0 w 773"/>
              <a:gd name="T93" fmla="*/ 2147483647 h 716"/>
              <a:gd name="T94" fmla="*/ 0 w 773"/>
              <a:gd name="T95" fmla="*/ 2147483647 h 716"/>
              <a:gd name="T96" fmla="*/ 2147483647 w 773"/>
              <a:gd name="T97" fmla="*/ 2147483647 h 716"/>
              <a:gd name="T98" fmla="*/ 2147483647 w 773"/>
              <a:gd name="T99" fmla="*/ 2147483647 h 716"/>
              <a:gd name="T100" fmla="*/ 2147483647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noFill/>
          <a:ln w="12700">
            <a:solidFill>
              <a:srgbClr val="000000"/>
            </a:solidFill>
            <a:prstDash val="solid"/>
            <a:round/>
            <a:headEnd/>
            <a:tailEnd/>
          </a:ln>
        </p:spPr>
        <p:txBody>
          <a:bodyPr/>
          <a:lstStyle/>
          <a:p>
            <a:endParaRPr lang="en-US"/>
          </a:p>
        </p:txBody>
      </p:sp>
      <p:sp>
        <p:nvSpPr>
          <p:cNvPr id="57349" name="Freeform 5"/>
          <p:cNvSpPr>
            <a:spLocks/>
          </p:cNvSpPr>
          <p:nvPr/>
        </p:nvSpPr>
        <p:spPr bwMode="auto">
          <a:xfrm>
            <a:off x="8153400" y="1600200"/>
            <a:ext cx="522288" cy="768350"/>
          </a:xfrm>
          <a:custGeom>
            <a:avLst/>
            <a:gdLst>
              <a:gd name="T0" fmla="*/ 2147483647 w 210"/>
              <a:gd name="T1" fmla="*/ 2147483647 h 321"/>
              <a:gd name="T2" fmla="*/ 2147483647 w 210"/>
              <a:gd name="T3" fmla="*/ 2147483647 h 321"/>
              <a:gd name="T4" fmla="*/ 2147483647 w 210"/>
              <a:gd name="T5" fmla="*/ 2147483647 h 321"/>
              <a:gd name="T6" fmla="*/ 2147483647 w 210"/>
              <a:gd name="T7" fmla="*/ 2147483647 h 321"/>
              <a:gd name="T8" fmla="*/ 2147483647 w 210"/>
              <a:gd name="T9" fmla="*/ 2147483647 h 321"/>
              <a:gd name="T10" fmla="*/ 2147483647 w 210"/>
              <a:gd name="T11" fmla="*/ 2147483647 h 321"/>
              <a:gd name="T12" fmla="*/ 2147483647 w 210"/>
              <a:gd name="T13" fmla="*/ 2147483647 h 321"/>
              <a:gd name="T14" fmla="*/ 0 w 210"/>
              <a:gd name="T15" fmla="*/ 2147483647 h 321"/>
              <a:gd name="T16" fmla="*/ 2147483647 w 210"/>
              <a:gd name="T17" fmla="*/ 2147483647 h 321"/>
              <a:gd name="T18" fmla="*/ 2147483647 w 210"/>
              <a:gd name="T19" fmla="*/ 2147483647 h 321"/>
              <a:gd name="T20" fmla="*/ 2147483647 w 210"/>
              <a:gd name="T21" fmla="*/ 2147483647 h 321"/>
              <a:gd name="T22" fmla="*/ 2147483647 w 210"/>
              <a:gd name="T23" fmla="*/ 2147483647 h 321"/>
              <a:gd name="T24" fmla="*/ 2147483647 w 210"/>
              <a:gd name="T25" fmla="*/ 2147483647 h 321"/>
              <a:gd name="T26" fmla="*/ 2147483647 w 210"/>
              <a:gd name="T27" fmla="*/ 2147483647 h 321"/>
              <a:gd name="T28" fmla="*/ 2147483647 w 210"/>
              <a:gd name="T29" fmla="*/ 2147483647 h 321"/>
              <a:gd name="T30" fmla="*/ 2147483647 w 210"/>
              <a:gd name="T31" fmla="*/ 2147483647 h 321"/>
              <a:gd name="T32" fmla="*/ 2147483647 w 210"/>
              <a:gd name="T33" fmla="*/ 2147483647 h 321"/>
              <a:gd name="T34" fmla="*/ 2147483647 w 210"/>
              <a:gd name="T35" fmla="*/ 2147483647 h 321"/>
              <a:gd name="T36" fmla="*/ 2147483647 w 210"/>
              <a:gd name="T37" fmla="*/ 2147483647 h 321"/>
              <a:gd name="T38" fmla="*/ 2147483647 w 210"/>
              <a:gd name="T39" fmla="*/ 2147483647 h 321"/>
              <a:gd name="T40" fmla="*/ 2147483647 w 210"/>
              <a:gd name="T41" fmla="*/ 2147483647 h 321"/>
              <a:gd name="T42" fmla="*/ 2147483647 w 210"/>
              <a:gd name="T43" fmla="*/ 2147483647 h 321"/>
              <a:gd name="T44" fmla="*/ 2147483647 w 210"/>
              <a:gd name="T45" fmla="*/ 2147483647 h 321"/>
              <a:gd name="T46" fmla="*/ 2147483647 w 210"/>
              <a:gd name="T47" fmla="*/ 2147483647 h 321"/>
              <a:gd name="T48" fmla="*/ 2147483647 w 210"/>
              <a:gd name="T49" fmla="*/ 0 h 321"/>
              <a:gd name="T50" fmla="*/ 2147483647 w 210"/>
              <a:gd name="T51" fmla="*/ 2147483647 h 321"/>
              <a:gd name="T52" fmla="*/ 2147483647 w 210"/>
              <a:gd name="T53" fmla="*/ 2147483647 h 321"/>
              <a:gd name="T54" fmla="*/ 2147483647 w 210"/>
              <a:gd name="T55" fmla="*/ 2147483647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noFill/>
          <a:ln w="12700">
            <a:solidFill>
              <a:srgbClr val="000000"/>
            </a:solidFill>
            <a:prstDash val="solid"/>
            <a:round/>
            <a:headEnd/>
            <a:tailEnd/>
          </a:ln>
        </p:spPr>
        <p:txBody>
          <a:bodyPr/>
          <a:lstStyle/>
          <a:p>
            <a:endParaRPr lang="en-US"/>
          </a:p>
        </p:txBody>
      </p:sp>
      <p:sp>
        <p:nvSpPr>
          <p:cNvPr id="57350" name="Freeform 6"/>
          <p:cNvSpPr>
            <a:spLocks/>
          </p:cNvSpPr>
          <p:nvPr/>
        </p:nvSpPr>
        <p:spPr bwMode="auto">
          <a:xfrm>
            <a:off x="7391400" y="3086100"/>
            <a:ext cx="668338" cy="266700"/>
          </a:xfrm>
          <a:custGeom>
            <a:avLst/>
            <a:gdLst>
              <a:gd name="T0" fmla="*/ 0 w 270"/>
              <a:gd name="T1" fmla="*/ 2147483647 h 111"/>
              <a:gd name="T2" fmla="*/ 2147483647 w 270"/>
              <a:gd name="T3" fmla="*/ 0 h 111"/>
              <a:gd name="T4" fmla="*/ 2147483647 w 270"/>
              <a:gd name="T5" fmla="*/ 2147483647 h 111"/>
              <a:gd name="T6" fmla="*/ 2147483647 w 270"/>
              <a:gd name="T7" fmla="*/ 2147483647 h 111"/>
              <a:gd name="T8" fmla="*/ 2147483647 w 270"/>
              <a:gd name="T9" fmla="*/ 2147483647 h 111"/>
              <a:gd name="T10" fmla="*/ 2147483647 w 270"/>
              <a:gd name="T11" fmla="*/ 2147483647 h 111"/>
              <a:gd name="T12" fmla="*/ 2147483647 w 270"/>
              <a:gd name="T13" fmla="*/ 2147483647 h 111"/>
              <a:gd name="T14" fmla="*/ 2147483647 w 270"/>
              <a:gd name="T15" fmla="*/ 2147483647 h 111"/>
              <a:gd name="T16" fmla="*/ 2147483647 w 270"/>
              <a:gd name="T17" fmla="*/ 2147483647 h 111"/>
              <a:gd name="T18" fmla="*/ 2147483647 w 270"/>
              <a:gd name="T19" fmla="*/ 2147483647 h 111"/>
              <a:gd name="T20" fmla="*/ 2147483647 w 270"/>
              <a:gd name="T21" fmla="*/ 2147483647 h 111"/>
              <a:gd name="T22" fmla="*/ 2147483647 w 270"/>
              <a:gd name="T23" fmla="*/ 2147483647 h 111"/>
              <a:gd name="T24" fmla="*/ 2147483647 w 270"/>
              <a:gd name="T25" fmla="*/ 2147483647 h 111"/>
              <a:gd name="T26" fmla="*/ 2147483647 w 270"/>
              <a:gd name="T27" fmla="*/ 2147483647 h 111"/>
              <a:gd name="T28" fmla="*/ 2147483647 w 270"/>
              <a:gd name="T29" fmla="*/ 2147483647 h 111"/>
              <a:gd name="T30" fmla="*/ 2147483647 w 270"/>
              <a:gd name="T31" fmla="*/ 2147483647 h 111"/>
              <a:gd name="T32" fmla="*/ 0 w 270"/>
              <a:gd name="T33" fmla="*/ 2147483647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noFill/>
          <a:ln w="12700">
            <a:solidFill>
              <a:srgbClr val="000000"/>
            </a:solidFill>
            <a:prstDash val="solid"/>
            <a:round/>
            <a:headEnd/>
            <a:tailEnd/>
          </a:ln>
        </p:spPr>
        <p:txBody>
          <a:bodyPr/>
          <a:lstStyle/>
          <a:p>
            <a:endParaRPr lang="en-US"/>
          </a:p>
        </p:txBody>
      </p:sp>
      <p:sp>
        <p:nvSpPr>
          <p:cNvPr id="57351" name="Freeform 7"/>
          <p:cNvSpPr>
            <a:spLocks/>
          </p:cNvSpPr>
          <p:nvPr/>
        </p:nvSpPr>
        <p:spPr bwMode="auto">
          <a:xfrm>
            <a:off x="1981200" y="1600200"/>
            <a:ext cx="881063" cy="627063"/>
          </a:xfrm>
          <a:custGeom>
            <a:avLst/>
            <a:gdLst>
              <a:gd name="T0" fmla="*/ 2147483647 w 356"/>
              <a:gd name="T1" fmla="*/ 0 h 261"/>
              <a:gd name="T2" fmla="*/ 2147483647 w 356"/>
              <a:gd name="T3" fmla="*/ 2147483647 h 261"/>
              <a:gd name="T4" fmla="*/ 2147483647 w 356"/>
              <a:gd name="T5" fmla="*/ 2147483647 h 261"/>
              <a:gd name="T6" fmla="*/ 2147483647 w 356"/>
              <a:gd name="T7" fmla="*/ 2147483647 h 261"/>
              <a:gd name="T8" fmla="*/ 2147483647 w 356"/>
              <a:gd name="T9" fmla="*/ 2147483647 h 261"/>
              <a:gd name="T10" fmla="*/ 2147483647 w 356"/>
              <a:gd name="T11" fmla="*/ 2147483647 h 261"/>
              <a:gd name="T12" fmla="*/ 2147483647 w 356"/>
              <a:gd name="T13" fmla="*/ 2147483647 h 261"/>
              <a:gd name="T14" fmla="*/ 2147483647 w 356"/>
              <a:gd name="T15" fmla="*/ 2147483647 h 261"/>
              <a:gd name="T16" fmla="*/ 2147483647 w 356"/>
              <a:gd name="T17" fmla="*/ 2147483647 h 261"/>
              <a:gd name="T18" fmla="*/ 2147483647 w 356"/>
              <a:gd name="T19" fmla="*/ 2147483647 h 261"/>
              <a:gd name="T20" fmla="*/ 2147483647 w 356"/>
              <a:gd name="T21" fmla="*/ 2147483647 h 261"/>
              <a:gd name="T22" fmla="*/ 2147483647 w 356"/>
              <a:gd name="T23" fmla="*/ 2147483647 h 261"/>
              <a:gd name="T24" fmla="*/ 2147483647 w 356"/>
              <a:gd name="T25" fmla="*/ 2147483647 h 261"/>
              <a:gd name="T26" fmla="*/ 2147483647 w 356"/>
              <a:gd name="T27" fmla="*/ 2147483647 h 261"/>
              <a:gd name="T28" fmla="*/ 2147483647 w 356"/>
              <a:gd name="T29" fmla="*/ 2147483647 h 261"/>
              <a:gd name="T30" fmla="*/ 2147483647 w 356"/>
              <a:gd name="T31" fmla="*/ 2147483647 h 261"/>
              <a:gd name="T32" fmla="*/ 2147483647 w 356"/>
              <a:gd name="T33" fmla="*/ 2147483647 h 261"/>
              <a:gd name="T34" fmla="*/ 2147483647 w 356"/>
              <a:gd name="T35" fmla="*/ 2147483647 h 261"/>
              <a:gd name="T36" fmla="*/ 2147483647 w 356"/>
              <a:gd name="T37" fmla="*/ 2147483647 h 261"/>
              <a:gd name="T38" fmla="*/ 2147483647 w 356"/>
              <a:gd name="T39" fmla="*/ 2147483647 h 261"/>
              <a:gd name="T40" fmla="*/ 0 w 356"/>
              <a:gd name="T41" fmla="*/ 2147483647 h 261"/>
              <a:gd name="T42" fmla="*/ 2147483647 w 356"/>
              <a:gd name="T43" fmla="*/ 2147483647 h 261"/>
              <a:gd name="T44" fmla="*/ 2147483647 w 356"/>
              <a:gd name="T45" fmla="*/ 2147483647 h 261"/>
              <a:gd name="T46" fmla="*/ 2147483647 w 356"/>
              <a:gd name="T47" fmla="*/ 2147483647 h 261"/>
              <a:gd name="T48" fmla="*/ 2147483647 w 356"/>
              <a:gd name="T49" fmla="*/ 2147483647 h 261"/>
              <a:gd name="T50" fmla="*/ 2147483647 w 356"/>
              <a:gd name="T51" fmla="*/ 2147483647 h 261"/>
              <a:gd name="T52" fmla="*/ 2147483647 w 356"/>
              <a:gd name="T53" fmla="*/ 2147483647 h 261"/>
              <a:gd name="T54" fmla="*/ 2147483647 w 356"/>
              <a:gd name="T55" fmla="*/ 2147483647 h 261"/>
              <a:gd name="T56" fmla="*/ 2147483647 w 356"/>
              <a:gd name="T57" fmla="*/ 2147483647 h 261"/>
              <a:gd name="T58" fmla="*/ 2147483647 w 356"/>
              <a:gd name="T59" fmla="*/ 2147483647 h 261"/>
              <a:gd name="T60" fmla="*/ 2147483647 w 356"/>
              <a:gd name="T61" fmla="*/ 2147483647 h 261"/>
              <a:gd name="T62" fmla="*/ 2147483647 w 356"/>
              <a:gd name="T63" fmla="*/ 2147483647 h 261"/>
              <a:gd name="T64" fmla="*/ 2147483647 w 356"/>
              <a:gd name="T65" fmla="*/ 2147483647 h 261"/>
              <a:gd name="T66" fmla="*/ 2147483647 w 356"/>
              <a:gd name="T67" fmla="*/ 2147483647 h 261"/>
              <a:gd name="T68" fmla="*/ 2147483647 w 356"/>
              <a:gd name="T69" fmla="*/ 2147483647 h 261"/>
              <a:gd name="T70" fmla="*/ 2147483647 w 356"/>
              <a:gd name="T71" fmla="*/ 2147483647 h 261"/>
              <a:gd name="T72" fmla="*/ 2147483647 w 356"/>
              <a:gd name="T73" fmla="*/ 2147483647 h 261"/>
              <a:gd name="T74" fmla="*/ 2147483647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noFill/>
          <a:ln w="12700">
            <a:solidFill>
              <a:srgbClr val="000000"/>
            </a:solidFill>
            <a:prstDash val="solid"/>
            <a:round/>
            <a:headEnd/>
            <a:tailEnd/>
          </a:ln>
        </p:spPr>
        <p:txBody>
          <a:bodyPr/>
          <a:lstStyle/>
          <a:p>
            <a:endParaRPr lang="en-US"/>
          </a:p>
        </p:txBody>
      </p:sp>
      <p:sp>
        <p:nvSpPr>
          <p:cNvPr id="57352" name="Freeform 8"/>
          <p:cNvSpPr>
            <a:spLocks/>
          </p:cNvSpPr>
          <p:nvPr/>
        </p:nvSpPr>
        <p:spPr bwMode="auto">
          <a:xfrm>
            <a:off x="2189163" y="2795588"/>
            <a:ext cx="874712" cy="1281112"/>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noFill/>
          <a:ln w="12700">
            <a:solidFill>
              <a:srgbClr val="000000"/>
            </a:solidFill>
            <a:prstDash val="solid"/>
            <a:round/>
            <a:headEnd/>
            <a:tailEnd/>
          </a:ln>
        </p:spPr>
        <p:txBody>
          <a:bodyPr/>
          <a:lstStyle/>
          <a:p>
            <a:endParaRPr lang="en-US"/>
          </a:p>
        </p:txBody>
      </p:sp>
      <p:sp>
        <p:nvSpPr>
          <p:cNvPr id="57353" name="Freeform 9"/>
          <p:cNvSpPr>
            <a:spLocks/>
          </p:cNvSpPr>
          <p:nvPr/>
        </p:nvSpPr>
        <p:spPr bwMode="auto">
          <a:xfrm>
            <a:off x="2671763" y="1743075"/>
            <a:ext cx="788987" cy="1238250"/>
          </a:xfrm>
          <a:custGeom>
            <a:avLst/>
            <a:gdLst>
              <a:gd name="T0" fmla="*/ 2147483647 w 319"/>
              <a:gd name="T1" fmla="*/ 0 h 517"/>
              <a:gd name="T2" fmla="*/ 2147483647 w 319"/>
              <a:gd name="T3" fmla="*/ 2147483647 h 517"/>
              <a:gd name="T4" fmla="*/ 2147483647 w 319"/>
              <a:gd name="T5" fmla="*/ 2147483647 h 517"/>
              <a:gd name="T6" fmla="*/ 2147483647 w 319"/>
              <a:gd name="T7" fmla="*/ 2147483647 h 517"/>
              <a:gd name="T8" fmla="*/ 2147483647 w 319"/>
              <a:gd name="T9" fmla="*/ 2147483647 h 517"/>
              <a:gd name="T10" fmla="*/ 2147483647 w 319"/>
              <a:gd name="T11" fmla="*/ 2147483647 h 517"/>
              <a:gd name="T12" fmla="*/ 2147483647 w 319"/>
              <a:gd name="T13" fmla="*/ 2147483647 h 517"/>
              <a:gd name="T14" fmla="*/ 0 w 319"/>
              <a:gd name="T15" fmla="*/ 2147483647 h 517"/>
              <a:gd name="T16" fmla="*/ 2147483647 w 319"/>
              <a:gd name="T17" fmla="*/ 2147483647 h 517"/>
              <a:gd name="T18" fmla="*/ 2147483647 w 319"/>
              <a:gd name="T19" fmla="*/ 2147483647 h 517"/>
              <a:gd name="T20" fmla="*/ 2147483647 w 319"/>
              <a:gd name="T21" fmla="*/ 2147483647 h 517"/>
              <a:gd name="T22" fmla="*/ 2147483647 w 319"/>
              <a:gd name="T23" fmla="*/ 2147483647 h 517"/>
              <a:gd name="T24" fmla="*/ 2147483647 w 319"/>
              <a:gd name="T25" fmla="*/ 2147483647 h 517"/>
              <a:gd name="T26" fmla="*/ 2147483647 w 319"/>
              <a:gd name="T27" fmla="*/ 2147483647 h 517"/>
              <a:gd name="T28" fmla="*/ 2147483647 w 319"/>
              <a:gd name="T29" fmla="*/ 2147483647 h 517"/>
              <a:gd name="T30" fmla="*/ 2147483647 w 319"/>
              <a:gd name="T31" fmla="*/ 2147483647 h 517"/>
              <a:gd name="T32" fmla="*/ 2147483647 w 319"/>
              <a:gd name="T33" fmla="*/ 2147483647 h 517"/>
              <a:gd name="T34" fmla="*/ 2147483647 w 319"/>
              <a:gd name="T35" fmla="*/ 2147483647 h 517"/>
              <a:gd name="T36" fmla="*/ 2147483647 w 319"/>
              <a:gd name="T37" fmla="*/ 2147483647 h 517"/>
              <a:gd name="T38" fmla="*/ 2147483647 w 319"/>
              <a:gd name="T39" fmla="*/ 2147483647 h 517"/>
              <a:gd name="T40" fmla="*/ 2147483647 w 319"/>
              <a:gd name="T41" fmla="*/ 2147483647 h 517"/>
              <a:gd name="T42" fmla="*/ 2147483647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noFill/>
          <a:ln w="12700">
            <a:solidFill>
              <a:srgbClr val="000000"/>
            </a:solidFill>
            <a:prstDash val="solid"/>
            <a:round/>
            <a:headEnd/>
            <a:tailEnd/>
          </a:ln>
        </p:spPr>
        <p:txBody>
          <a:bodyPr/>
          <a:lstStyle/>
          <a:p>
            <a:endParaRPr lang="en-US"/>
          </a:p>
        </p:txBody>
      </p:sp>
      <p:sp>
        <p:nvSpPr>
          <p:cNvPr id="57354" name="Freeform 10"/>
          <p:cNvSpPr>
            <a:spLocks/>
          </p:cNvSpPr>
          <p:nvPr/>
        </p:nvSpPr>
        <p:spPr bwMode="auto">
          <a:xfrm>
            <a:off x="2914650" y="2935288"/>
            <a:ext cx="731838" cy="912812"/>
          </a:xfrm>
          <a:custGeom>
            <a:avLst/>
            <a:gdLst>
              <a:gd name="T0" fmla="*/ 2147483647 w 296"/>
              <a:gd name="T1" fmla="*/ 0 h 382"/>
              <a:gd name="T2" fmla="*/ 2147483647 w 296"/>
              <a:gd name="T3" fmla="*/ 2147483647 h 382"/>
              <a:gd name="T4" fmla="*/ 2147483647 w 296"/>
              <a:gd name="T5" fmla="*/ 2147483647 h 382"/>
              <a:gd name="T6" fmla="*/ 2147483647 w 296"/>
              <a:gd name="T7" fmla="*/ 2147483647 h 382"/>
              <a:gd name="T8" fmla="*/ 2147483647 w 296"/>
              <a:gd name="T9" fmla="*/ 2147483647 h 382"/>
              <a:gd name="T10" fmla="*/ 0 w 296"/>
              <a:gd name="T11" fmla="*/ 2147483647 h 382"/>
              <a:gd name="T12" fmla="*/ 2147483647 w 296"/>
              <a:gd name="T13" fmla="*/ 2147483647 h 382"/>
              <a:gd name="T14" fmla="*/ 2147483647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noFill/>
          <a:ln w="12700">
            <a:solidFill>
              <a:srgbClr val="000000"/>
            </a:solidFill>
            <a:prstDash val="solid"/>
            <a:round/>
            <a:headEnd/>
            <a:tailEnd/>
          </a:ln>
        </p:spPr>
        <p:txBody>
          <a:bodyPr/>
          <a:lstStyle/>
          <a:p>
            <a:endParaRPr lang="en-US"/>
          </a:p>
        </p:txBody>
      </p:sp>
      <p:sp>
        <p:nvSpPr>
          <p:cNvPr id="57355" name="Freeform 11"/>
          <p:cNvSpPr>
            <a:spLocks/>
          </p:cNvSpPr>
          <p:nvPr/>
        </p:nvSpPr>
        <p:spPr bwMode="auto">
          <a:xfrm>
            <a:off x="2947988" y="1755775"/>
            <a:ext cx="1374775" cy="828675"/>
          </a:xfrm>
          <a:custGeom>
            <a:avLst/>
            <a:gdLst>
              <a:gd name="T0" fmla="*/ 2147483647 w 555"/>
              <a:gd name="T1" fmla="*/ 0 h 346"/>
              <a:gd name="T2" fmla="*/ 2147483647 w 555"/>
              <a:gd name="T3" fmla="*/ 2147483647 h 346"/>
              <a:gd name="T4" fmla="*/ 2147483647 w 555"/>
              <a:gd name="T5" fmla="*/ 2147483647 h 346"/>
              <a:gd name="T6" fmla="*/ 2147483647 w 555"/>
              <a:gd name="T7" fmla="*/ 2147483647 h 346"/>
              <a:gd name="T8" fmla="*/ 2147483647 w 555"/>
              <a:gd name="T9" fmla="*/ 2147483647 h 346"/>
              <a:gd name="T10" fmla="*/ 2147483647 w 555"/>
              <a:gd name="T11" fmla="*/ 2147483647 h 346"/>
              <a:gd name="T12" fmla="*/ 2147483647 w 555"/>
              <a:gd name="T13" fmla="*/ 2147483647 h 346"/>
              <a:gd name="T14" fmla="*/ 2147483647 w 555"/>
              <a:gd name="T15" fmla="*/ 2147483647 h 346"/>
              <a:gd name="T16" fmla="*/ 2147483647 w 555"/>
              <a:gd name="T17" fmla="*/ 2147483647 h 346"/>
              <a:gd name="T18" fmla="*/ 2147483647 w 555"/>
              <a:gd name="T19" fmla="*/ 2147483647 h 346"/>
              <a:gd name="T20" fmla="*/ 2147483647 w 555"/>
              <a:gd name="T21" fmla="*/ 2147483647 h 346"/>
              <a:gd name="T22" fmla="*/ 2147483647 w 555"/>
              <a:gd name="T23" fmla="*/ 2147483647 h 346"/>
              <a:gd name="T24" fmla="*/ 2147483647 w 555"/>
              <a:gd name="T25" fmla="*/ 2147483647 h 346"/>
              <a:gd name="T26" fmla="*/ 2147483647 w 555"/>
              <a:gd name="T27" fmla="*/ 2147483647 h 346"/>
              <a:gd name="T28" fmla="*/ 2147483647 w 555"/>
              <a:gd name="T29" fmla="*/ 2147483647 h 346"/>
              <a:gd name="T30" fmla="*/ 2147483647 w 555"/>
              <a:gd name="T31" fmla="*/ 2147483647 h 346"/>
              <a:gd name="T32" fmla="*/ 2147483647 w 555"/>
              <a:gd name="T33" fmla="*/ 2147483647 h 346"/>
              <a:gd name="T34" fmla="*/ 0 w 555"/>
              <a:gd name="T35" fmla="*/ 2147483647 h 346"/>
              <a:gd name="T36" fmla="*/ 2147483647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noFill/>
          <a:ln w="12700">
            <a:solidFill>
              <a:srgbClr val="000000"/>
            </a:solidFill>
            <a:prstDash val="solid"/>
            <a:round/>
            <a:headEnd/>
            <a:tailEnd/>
          </a:ln>
        </p:spPr>
        <p:txBody>
          <a:bodyPr/>
          <a:lstStyle/>
          <a:p>
            <a:endParaRPr lang="en-US"/>
          </a:p>
        </p:txBody>
      </p:sp>
      <p:sp>
        <p:nvSpPr>
          <p:cNvPr id="57356" name="Freeform 12"/>
          <p:cNvSpPr>
            <a:spLocks/>
          </p:cNvSpPr>
          <p:nvPr/>
        </p:nvSpPr>
        <p:spPr bwMode="auto">
          <a:xfrm>
            <a:off x="3378200" y="2487613"/>
            <a:ext cx="939800" cy="744537"/>
          </a:xfrm>
          <a:custGeom>
            <a:avLst/>
            <a:gdLst>
              <a:gd name="T0" fmla="*/ 2147483647 w 380"/>
              <a:gd name="T1" fmla="*/ 0 h 311"/>
              <a:gd name="T2" fmla="*/ 2147483647 w 380"/>
              <a:gd name="T3" fmla="*/ 2147483647 h 311"/>
              <a:gd name="T4" fmla="*/ 0 w 380"/>
              <a:gd name="T5" fmla="*/ 2147483647 h 311"/>
              <a:gd name="T6" fmla="*/ 2147483647 w 380"/>
              <a:gd name="T7" fmla="*/ 2147483647 h 311"/>
              <a:gd name="T8" fmla="*/ 2147483647 w 380"/>
              <a:gd name="T9" fmla="*/ 2147483647 h 311"/>
              <a:gd name="T10" fmla="*/ 2147483647 w 380"/>
              <a:gd name="T11" fmla="*/ 2147483647 h 311"/>
              <a:gd name="T12" fmla="*/ 2147483647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noFill/>
          <a:ln w="12700">
            <a:solidFill>
              <a:srgbClr val="000000"/>
            </a:solidFill>
            <a:prstDash val="solid"/>
            <a:round/>
            <a:headEnd/>
            <a:tailEnd/>
          </a:ln>
        </p:spPr>
        <p:txBody>
          <a:bodyPr/>
          <a:lstStyle/>
          <a:p>
            <a:endParaRPr lang="en-US"/>
          </a:p>
        </p:txBody>
      </p:sp>
      <p:sp>
        <p:nvSpPr>
          <p:cNvPr id="57357" name="Freeform 14"/>
          <p:cNvSpPr>
            <a:spLocks/>
          </p:cNvSpPr>
          <p:nvPr/>
        </p:nvSpPr>
        <p:spPr bwMode="auto">
          <a:xfrm>
            <a:off x="2686050" y="3776663"/>
            <a:ext cx="890588" cy="955675"/>
          </a:xfrm>
          <a:custGeom>
            <a:avLst/>
            <a:gdLst>
              <a:gd name="T0" fmla="*/ 2147483647 w 359"/>
              <a:gd name="T1" fmla="*/ 0 h 399"/>
              <a:gd name="T2" fmla="*/ 2147483647 w 359"/>
              <a:gd name="T3" fmla="*/ 2147483647 h 399"/>
              <a:gd name="T4" fmla="*/ 2147483647 w 359"/>
              <a:gd name="T5" fmla="*/ 2147483647 h 399"/>
              <a:gd name="T6" fmla="*/ 2147483647 w 359"/>
              <a:gd name="T7" fmla="*/ 2147483647 h 399"/>
              <a:gd name="T8" fmla="*/ 2147483647 w 359"/>
              <a:gd name="T9" fmla="*/ 2147483647 h 399"/>
              <a:gd name="T10" fmla="*/ 2147483647 w 359"/>
              <a:gd name="T11" fmla="*/ 2147483647 h 399"/>
              <a:gd name="T12" fmla="*/ 2147483647 w 359"/>
              <a:gd name="T13" fmla="*/ 2147483647 h 399"/>
              <a:gd name="T14" fmla="*/ 2147483647 w 359"/>
              <a:gd name="T15" fmla="*/ 2147483647 h 399"/>
              <a:gd name="T16" fmla="*/ 2147483647 w 359"/>
              <a:gd name="T17" fmla="*/ 2147483647 h 399"/>
              <a:gd name="T18" fmla="*/ 2147483647 w 359"/>
              <a:gd name="T19" fmla="*/ 2147483647 h 399"/>
              <a:gd name="T20" fmla="*/ 2147483647 w 359"/>
              <a:gd name="T21" fmla="*/ 2147483647 h 399"/>
              <a:gd name="T22" fmla="*/ 0 w 359"/>
              <a:gd name="T23" fmla="*/ 2147483647 h 399"/>
              <a:gd name="T24" fmla="*/ 2147483647 w 359"/>
              <a:gd name="T25" fmla="*/ 2147483647 h 399"/>
              <a:gd name="T26" fmla="*/ 2147483647 w 359"/>
              <a:gd name="T27" fmla="*/ 2147483647 h 399"/>
              <a:gd name="T28" fmla="*/ 2147483647 w 359"/>
              <a:gd name="T29" fmla="*/ 2147483647 h 399"/>
              <a:gd name="T30" fmla="*/ 2147483647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FFA46C"/>
          </a:solidFill>
          <a:ln w="12700">
            <a:solidFill>
              <a:srgbClr val="000000"/>
            </a:solidFill>
            <a:prstDash val="solid"/>
            <a:round/>
            <a:headEnd/>
            <a:tailEnd/>
          </a:ln>
        </p:spPr>
        <p:txBody>
          <a:bodyPr/>
          <a:lstStyle/>
          <a:p>
            <a:endParaRPr lang="en-US"/>
          </a:p>
        </p:txBody>
      </p:sp>
      <p:sp>
        <p:nvSpPr>
          <p:cNvPr id="57358" name="Freeform 15"/>
          <p:cNvSpPr>
            <a:spLocks/>
          </p:cNvSpPr>
          <p:nvPr/>
        </p:nvSpPr>
        <p:spPr bwMode="auto">
          <a:xfrm>
            <a:off x="3460750" y="3843338"/>
            <a:ext cx="944563" cy="906462"/>
          </a:xfrm>
          <a:custGeom>
            <a:avLst/>
            <a:gdLst>
              <a:gd name="T0" fmla="*/ 2147483647 w 381"/>
              <a:gd name="T1" fmla="*/ 0 h 378"/>
              <a:gd name="T2" fmla="*/ 2147483647 w 381"/>
              <a:gd name="T3" fmla="*/ 2147483647 h 378"/>
              <a:gd name="T4" fmla="*/ 2147483647 w 381"/>
              <a:gd name="T5" fmla="*/ 2147483647 h 378"/>
              <a:gd name="T6" fmla="*/ 2147483647 w 381"/>
              <a:gd name="T7" fmla="*/ 2147483647 h 378"/>
              <a:gd name="T8" fmla="*/ 2147483647 w 381"/>
              <a:gd name="T9" fmla="*/ 2147483647 h 378"/>
              <a:gd name="T10" fmla="*/ 2147483647 w 381"/>
              <a:gd name="T11" fmla="*/ 2147483647 h 378"/>
              <a:gd name="T12" fmla="*/ 2147483647 w 381"/>
              <a:gd name="T13" fmla="*/ 2147483647 h 378"/>
              <a:gd name="T14" fmla="*/ 2147483647 w 381"/>
              <a:gd name="T15" fmla="*/ 2147483647 h 378"/>
              <a:gd name="T16" fmla="*/ 0 w 381"/>
              <a:gd name="T17" fmla="*/ 2147483647 h 378"/>
              <a:gd name="T18" fmla="*/ 2147483647 w 381"/>
              <a:gd name="T19" fmla="*/ 2147483647 h 378"/>
              <a:gd name="T20" fmla="*/ 2147483647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noFill/>
          <a:ln w="12700">
            <a:solidFill>
              <a:srgbClr val="000000"/>
            </a:solidFill>
            <a:prstDash val="solid"/>
            <a:round/>
            <a:headEnd/>
            <a:tailEnd/>
          </a:ln>
        </p:spPr>
        <p:txBody>
          <a:bodyPr/>
          <a:lstStyle/>
          <a:p>
            <a:endParaRPr lang="en-US"/>
          </a:p>
        </p:txBody>
      </p:sp>
      <p:sp>
        <p:nvSpPr>
          <p:cNvPr id="57359" name="Freeform 16"/>
          <p:cNvSpPr>
            <a:spLocks/>
          </p:cNvSpPr>
          <p:nvPr/>
        </p:nvSpPr>
        <p:spPr bwMode="auto">
          <a:xfrm>
            <a:off x="4319588" y="1887538"/>
            <a:ext cx="922337" cy="522287"/>
          </a:xfrm>
          <a:custGeom>
            <a:avLst/>
            <a:gdLst>
              <a:gd name="T0" fmla="*/ 2147483647 w 372"/>
              <a:gd name="T1" fmla="*/ 0 h 218"/>
              <a:gd name="T2" fmla="*/ 2147483647 w 372"/>
              <a:gd name="T3" fmla="*/ 2147483647 h 218"/>
              <a:gd name="T4" fmla="*/ 2147483647 w 372"/>
              <a:gd name="T5" fmla="*/ 2147483647 h 218"/>
              <a:gd name="T6" fmla="*/ 2147483647 w 372"/>
              <a:gd name="T7" fmla="*/ 2147483647 h 218"/>
              <a:gd name="T8" fmla="*/ 2147483647 w 372"/>
              <a:gd name="T9" fmla="*/ 2147483647 h 218"/>
              <a:gd name="T10" fmla="*/ 2147483647 w 372"/>
              <a:gd name="T11" fmla="*/ 2147483647 h 218"/>
              <a:gd name="T12" fmla="*/ 2147483647 w 372"/>
              <a:gd name="T13" fmla="*/ 2147483647 h 218"/>
              <a:gd name="T14" fmla="*/ 0 w 372"/>
              <a:gd name="T15" fmla="*/ 2147483647 h 218"/>
              <a:gd name="T16" fmla="*/ 2147483647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noFill/>
          <a:ln w="12700">
            <a:solidFill>
              <a:srgbClr val="000000"/>
            </a:solidFill>
            <a:prstDash val="solid"/>
            <a:round/>
            <a:headEnd/>
            <a:tailEnd/>
          </a:ln>
        </p:spPr>
        <p:txBody>
          <a:bodyPr/>
          <a:lstStyle/>
          <a:p>
            <a:endParaRPr lang="en-US"/>
          </a:p>
        </p:txBody>
      </p:sp>
      <p:sp>
        <p:nvSpPr>
          <p:cNvPr id="57360" name="Freeform 17"/>
          <p:cNvSpPr>
            <a:spLocks/>
          </p:cNvSpPr>
          <p:nvPr/>
        </p:nvSpPr>
        <p:spPr bwMode="auto">
          <a:xfrm>
            <a:off x="4294188" y="2390775"/>
            <a:ext cx="969962" cy="611188"/>
          </a:xfrm>
          <a:custGeom>
            <a:avLst/>
            <a:gdLst>
              <a:gd name="T0" fmla="*/ 2147483647 w 391"/>
              <a:gd name="T1" fmla="*/ 0 h 255"/>
              <a:gd name="T2" fmla="*/ 2147483647 w 391"/>
              <a:gd name="T3" fmla="*/ 2147483647 h 255"/>
              <a:gd name="T4" fmla="*/ 0 w 391"/>
              <a:gd name="T5" fmla="*/ 2147483647 h 255"/>
              <a:gd name="T6" fmla="*/ 2147483647 w 391"/>
              <a:gd name="T7" fmla="*/ 2147483647 h 255"/>
              <a:gd name="T8" fmla="*/ 2147483647 w 391"/>
              <a:gd name="T9" fmla="*/ 2147483647 h 255"/>
              <a:gd name="T10" fmla="*/ 2147483647 w 391"/>
              <a:gd name="T11" fmla="*/ 2147483647 h 255"/>
              <a:gd name="T12" fmla="*/ 2147483647 w 391"/>
              <a:gd name="T13" fmla="*/ 2147483647 h 255"/>
              <a:gd name="T14" fmla="*/ 2147483647 w 391"/>
              <a:gd name="T15" fmla="*/ 2147483647 h 255"/>
              <a:gd name="T16" fmla="*/ 2147483647 w 391"/>
              <a:gd name="T17" fmla="*/ 2147483647 h 255"/>
              <a:gd name="T18" fmla="*/ 2147483647 w 391"/>
              <a:gd name="T19" fmla="*/ 2147483647 h 255"/>
              <a:gd name="T20" fmla="*/ 2147483647 w 391"/>
              <a:gd name="T21" fmla="*/ 2147483647 h 255"/>
              <a:gd name="T22" fmla="*/ 2147483647 w 391"/>
              <a:gd name="T23" fmla="*/ 2147483647 h 255"/>
              <a:gd name="T24" fmla="*/ 2147483647 w 391"/>
              <a:gd name="T25" fmla="*/ 2147483647 h 255"/>
              <a:gd name="T26" fmla="*/ 2147483647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noFill/>
          <a:ln w="12700">
            <a:solidFill>
              <a:srgbClr val="000000"/>
            </a:solidFill>
            <a:prstDash val="solid"/>
            <a:round/>
            <a:headEnd/>
            <a:tailEnd/>
          </a:ln>
        </p:spPr>
        <p:txBody>
          <a:bodyPr/>
          <a:lstStyle/>
          <a:p>
            <a:endParaRPr lang="en-US"/>
          </a:p>
        </p:txBody>
      </p:sp>
      <p:sp>
        <p:nvSpPr>
          <p:cNvPr id="57361" name="Freeform 18"/>
          <p:cNvSpPr>
            <a:spLocks/>
          </p:cNvSpPr>
          <p:nvPr/>
        </p:nvSpPr>
        <p:spPr bwMode="auto">
          <a:xfrm>
            <a:off x="4267200" y="2895600"/>
            <a:ext cx="1154113" cy="504825"/>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noFill/>
          <a:ln w="12700">
            <a:solidFill>
              <a:srgbClr val="000000"/>
            </a:solidFill>
            <a:prstDash val="solid"/>
            <a:round/>
            <a:headEnd/>
            <a:tailEnd/>
          </a:ln>
        </p:spPr>
        <p:txBody>
          <a:bodyPr/>
          <a:lstStyle/>
          <a:p>
            <a:endParaRPr lang="en-US"/>
          </a:p>
        </p:txBody>
      </p:sp>
      <p:sp>
        <p:nvSpPr>
          <p:cNvPr id="57362" name="Freeform 19"/>
          <p:cNvSpPr>
            <a:spLocks/>
          </p:cNvSpPr>
          <p:nvPr/>
        </p:nvSpPr>
        <p:spPr bwMode="auto">
          <a:xfrm>
            <a:off x="4391025" y="3879850"/>
            <a:ext cx="1182688" cy="54927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rgbClr val="FF6600"/>
          </a:solidFill>
          <a:ln w="12700">
            <a:solidFill>
              <a:srgbClr val="000000"/>
            </a:solidFill>
            <a:prstDash val="solid"/>
            <a:round/>
            <a:headEnd/>
            <a:tailEnd/>
          </a:ln>
        </p:spPr>
        <p:txBody>
          <a:bodyPr/>
          <a:lstStyle/>
          <a:p>
            <a:endParaRPr lang="en-US"/>
          </a:p>
        </p:txBody>
      </p:sp>
      <p:sp>
        <p:nvSpPr>
          <p:cNvPr id="57363" name="Freeform 20"/>
          <p:cNvSpPr>
            <a:spLocks/>
          </p:cNvSpPr>
          <p:nvPr/>
        </p:nvSpPr>
        <p:spPr bwMode="auto">
          <a:xfrm>
            <a:off x="5551488" y="3905250"/>
            <a:ext cx="665162" cy="600075"/>
          </a:xfrm>
          <a:custGeom>
            <a:avLst/>
            <a:gdLst>
              <a:gd name="T0" fmla="*/ 0 w 269"/>
              <a:gd name="T1" fmla="*/ 2147483647 h 251"/>
              <a:gd name="T2" fmla="*/ 2147483647 w 269"/>
              <a:gd name="T3" fmla="*/ 2147483647 h 251"/>
              <a:gd name="T4" fmla="*/ 2147483647 w 269"/>
              <a:gd name="T5" fmla="*/ 0 h 251"/>
              <a:gd name="T6" fmla="*/ 2147483647 w 269"/>
              <a:gd name="T7" fmla="*/ 2147483647 h 251"/>
              <a:gd name="T8" fmla="*/ 2147483647 w 269"/>
              <a:gd name="T9" fmla="*/ 2147483647 h 251"/>
              <a:gd name="T10" fmla="*/ 2147483647 w 269"/>
              <a:gd name="T11" fmla="*/ 2147483647 h 251"/>
              <a:gd name="T12" fmla="*/ 2147483647 w 269"/>
              <a:gd name="T13" fmla="*/ 2147483647 h 251"/>
              <a:gd name="T14" fmla="*/ 2147483647 w 269"/>
              <a:gd name="T15" fmla="*/ 2147483647 h 251"/>
              <a:gd name="T16" fmla="*/ 2147483647 w 269"/>
              <a:gd name="T17" fmla="*/ 2147483647 h 251"/>
              <a:gd name="T18" fmla="*/ 2147483647 w 269"/>
              <a:gd name="T19" fmla="*/ 2147483647 h 251"/>
              <a:gd name="T20" fmla="*/ 2147483647 w 269"/>
              <a:gd name="T21" fmla="*/ 2147483647 h 251"/>
              <a:gd name="T22" fmla="*/ 2147483647 w 269"/>
              <a:gd name="T23" fmla="*/ 2147483647 h 251"/>
              <a:gd name="T24" fmla="*/ 2147483647 w 269"/>
              <a:gd name="T25" fmla="*/ 2147483647 h 251"/>
              <a:gd name="T26" fmla="*/ 2147483647 w 269"/>
              <a:gd name="T27" fmla="*/ 2147483647 h 251"/>
              <a:gd name="T28" fmla="*/ 2147483647 w 269"/>
              <a:gd name="T29" fmla="*/ 2147483647 h 251"/>
              <a:gd name="T30" fmla="*/ 0 w 269"/>
              <a:gd name="T31" fmla="*/ 2147483647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FF6600"/>
          </a:solidFill>
          <a:ln w="12700">
            <a:solidFill>
              <a:srgbClr val="000000"/>
            </a:solidFill>
            <a:prstDash val="solid"/>
            <a:round/>
            <a:headEnd/>
            <a:tailEnd/>
          </a:ln>
        </p:spPr>
        <p:txBody>
          <a:bodyPr/>
          <a:lstStyle/>
          <a:p>
            <a:endParaRPr lang="en-US"/>
          </a:p>
        </p:txBody>
      </p:sp>
      <p:sp>
        <p:nvSpPr>
          <p:cNvPr id="57364" name="Freeform 21"/>
          <p:cNvSpPr>
            <a:spLocks/>
          </p:cNvSpPr>
          <p:nvPr/>
        </p:nvSpPr>
        <p:spPr bwMode="auto">
          <a:xfrm>
            <a:off x="5648325" y="4483100"/>
            <a:ext cx="812800" cy="630238"/>
          </a:xfrm>
          <a:custGeom>
            <a:avLst/>
            <a:gdLst>
              <a:gd name="T0" fmla="*/ 0 w 328"/>
              <a:gd name="T1" fmla="*/ 2147483647 h 263"/>
              <a:gd name="T2" fmla="*/ 2147483647 w 328"/>
              <a:gd name="T3" fmla="*/ 0 h 263"/>
              <a:gd name="T4" fmla="*/ 2147483647 w 328"/>
              <a:gd name="T5" fmla="*/ 2147483647 h 263"/>
              <a:gd name="T6" fmla="*/ 2147483647 w 328"/>
              <a:gd name="T7" fmla="*/ 2147483647 h 263"/>
              <a:gd name="T8" fmla="*/ 2147483647 w 328"/>
              <a:gd name="T9" fmla="*/ 2147483647 h 263"/>
              <a:gd name="T10" fmla="*/ 2147483647 w 328"/>
              <a:gd name="T11" fmla="*/ 2147483647 h 263"/>
              <a:gd name="T12" fmla="*/ 2147483647 w 328"/>
              <a:gd name="T13" fmla="*/ 2147483647 h 263"/>
              <a:gd name="T14" fmla="*/ 2147483647 w 328"/>
              <a:gd name="T15" fmla="*/ 2147483647 h 263"/>
              <a:gd name="T16" fmla="*/ 2147483647 w 328"/>
              <a:gd name="T17" fmla="*/ 2147483647 h 263"/>
              <a:gd name="T18" fmla="*/ 2147483647 w 328"/>
              <a:gd name="T19" fmla="*/ 2147483647 h 263"/>
              <a:gd name="T20" fmla="*/ 2147483647 w 328"/>
              <a:gd name="T21" fmla="*/ 2147483647 h 263"/>
              <a:gd name="T22" fmla="*/ 2147483647 w 328"/>
              <a:gd name="T23" fmla="*/ 2147483647 h 263"/>
              <a:gd name="T24" fmla="*/ 2147483647 w 328"/>
              <a:gd name="T25" fmla="*/ 2147483647 h 263"/>
              <a:gd name="T26" fmla="*/ 2147483647 w 328"/>
              <a:gd name="T27" fmla="*/ 2147483647 h 263"/>
              <a:gd name="T28" fmla="*/ 2147483647 w 328"/>
              <a:gd name="T29" fmla="*/ 2147483647 h 263"/>
              <a:gd name="T30" fmla="*/ 2147483647 w 328"/>
              <a:gd name="T31" fmla="*/ 2147483647 h 263"/>
              <a:gd name="T32" fmla="*/ 2147483647 w 328"/>
              <a:gd name="T33" fmla="*/ 2147483647 h 263"/>
              <a:gd name="T34" fmla="*/ 2147483647 w 328"/>
              <a:gd name="T35" fmla="*/ 2147483647 h 263"/>
              <a:gd name="T36" fmla="*/ 2147483647 w 328"/>
              <a:gd name="T37" fmla="*/ 2147483647 h 263"/>
              <a:gd name="T38" fmla="*/ 2147483647 w 328"/>
              <a:gd name="T39" fmla="*/ 2147483647 h 263"/>
              <a:gd name="T40" fmla="*/ 2147483647 w 328"/>
              <a:gd name="T41" fmla="*/ 2147483647 h 263"/>
              <a:gd name="T42" fmla="*/ 2147483647 w 328"/>
              <a:gd name="T43" fmla="*/ 2147483647 h 263"/>
              <a:gd name="T44" fmla="*/ 2147483647 w 328"/>
              <a:gd name="T45" fmla="*/ 2147483647 h 263"/>
              <a:gd name="T46" fmla="*/ 2147483647 w 328"/>
              <a:gd name="T47" fmla="*/ 2147483647 h 263"/>
              <a:gd name="T48" fmla="*/ 2147483647 w 328"/>
              <a:gd name="T49" fmla="*/ 2147483647 h 263"/>
              <a:gd name="T50" fmla="*/ 2147483647 w 328"/>
              <a:gd name="T51" fmla="*/ 2147483647 h 263"/>
              <a:gd name="T52" fmla="*/ 2147483647 w 328"/>
              <a:gd name="T53" fmla="*/ 2147483647 h 263"/>
              <a:gd name="T54" fmla="*/ 2147483647 w 328"/>
              <a:gd name="T55" fmla="*/ 2147483647 h 263"/>
              <a:gd name="T56" fmla="*/ 2147483647 w 328"/>
              <a:gd name="T57" fmla="*/ 2147483647 h 263"/>
              <a:gd name="T58" fmla="*/ 2147483647 w 328"/>
              <a:gd name="T59" fmla="*/ 2147483647 h 263"/>
              <a:gd name="T60" fmla="*/ 2147483647 w 328"/>
              <a:gd name="T61" fmla="*/ 2147483647 h 263"/>
              <a:gd name="T62" fmla="*/ 2147483647 w 328"/>
              <a:gd name="T63" fmla="*/ 2147483647 h 263"/>
              <a:gd name="T64" fmla="*/ 2147483647 w 328"/>
              <a:gd name="T65" fmla="*/ 2147483647 h 263"/>
              <a:gd name="T66" fmla="*/ 2147483647 w 328"/>
              <a:gd name="T67" fmla="*/ 2147483647 h 263"/>
              <a:gd name="T68" fmla="*/ 0 w 328"/>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FF6600"/>
          </a:solidFill>
          <a:ln w="12700">
            <a:solidFill>
              <a:srgbClr val="000000"/>
            </a:solidFill>
            <a:prstDash val="solid"/>
            <a:round/>
            <a:headEnd/>
            <a:tailEnd/>
          </a:ln>
        </p:spPr>
        <p:txBody>
          <a:bodyPr/>
          <a:lstStyle/>
          <a:p>
            <a:endParaRPr lang="en-US"/>
          </a:p>
        </p:txBody>
      </p:sp>
      <p:sp>
        <p:nvSpPr>
          <p:cNvPr id="57365" name="Freeform 22"/>
          <p:cNvSpPr>
            <a:spLocks/>
          </p:cNvSpPr>
          <p:nvPr/>
        </p:nvSpPr>
        <p:spPr bwMode="auto">
          <a:xfrm>
            <a:off x="5105400" y="1828800"/>
            <a:ext cx="904875" cy="985838"/>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noFill/>
          <a:ln w="12700">
            <a:solidFill>
              <a:srgbClr val="000000"/>
            </a:solidFill>
            <a:prstDash val="solid"/>
            <a:round/>
            <a:headEnd/>
            <a:tailEnd/>
          </a:ln>
        </p:spPr>
        <p:txBody>
          <a:bodyPr/>
          <a:lstStyle/>
          <a:p>
            <a:endParaRPr lang="en-US"/>
          </a:p>
        </p:txBody>
      </p:sp>
      <p:sp>
        <p:nvSpPr>
          <p:cNvPr id="57366" name="Freeform 23"/>
          <p:cNvSpPr>
            <a:spLocks/>
          </p:cNvSpPr>
          <p:nvPr/>
        </p:nvSpPr>
        <p:spPr bwMode="auto">
          <a:xfrm>
            <a:off x="5676900" y="2165350"/>
            <a:ext cx="687388" cy="779463"/>
          </a:xfrm>
          <a:custGeom>
            <a:avLst/>
            <a:gdLst>
              <a:gd name="T0" fmla="*/ 2147483647 w 278"/>
              <a:gd name="T1" fmla="*/ 2147483647 h 325"/>
              <a:gd name="T2" fmla="*/ 2147483647 w 278"/>
              <a:gd name="T3" fmla="*/ 2147483647 h 325"/>
              <a:gd name="T4" fmla="*/ 2147483647 w 278"/>
              <a:gd name="T5" fmla="*/ 2147483647 h 325"/>
              <a:gd name="T6" fmla="*/ 2147483647 w 278"/>
              <a:gd name="T7" fmla="*/ 0 h 325"/>
              <a:gd name="T8" fmla="*/ 2147483647 w 278"/>
              <a:gd name="T9" fmla="*/ 2147483647 h 325"/>
              <a:gd name="T10" fmla="*/ 2147483647 w 278"/>
              <a:gd name="T11" fmla="*/ 2147483647 h 325"/>
              <a:gd name="T12" fmla="*/ 2147483647 w 278"/>
              <a:gd name="T13" fmla="*/ 2147483647 h 325"/>
              <a:gd name="T14" fmla="*/ 2147483647 w 278"/>
              <a:gd name="T15" fmla="*/ 2147483647 h 325"/>
              <a:gd name="T16" fmla="*/ 2147483647 w 278"/>
              <a:gd name="T17" fmla="*/ 2147483647 h 325"/>
              <a:gd name="T18" fmla="*/ 2147483647 w 278"/>
              <a:gd name="T19" fmla="*/ 2147483647 h 325"/>
              <a:gd name="T20" fmla="*/ 2147483647 w 278"/>
              <a:gd name="T21" fmla="*/ 2147483647 h 325"/>
              <a:gd name="T22" fmla="*/ 2147483647 w 278"/>
              <a:gd name="T23" fmla="*/ 2147483647 h 325"/>
              <a:gd name="T24" fmla="*/ 2147483647 w 278"/>
              <a:gd name="T25" fmla="*/ 2147483647 h 325"/>
              <a:gd name="T26" fmla="*/ 2147483647 w 278"/>
              <a:gd name="T27" fmla="*/ 2147483647 h 325"/>
              <a:gd name="T28" fmla="*/ 2147483647 w 278"/>
              <a:gd name="T29" fmla="*/ 2147483647 h 325"/>
              <a:gd name="T30" fmla="*/ 2147483647 w 278"/>
              <a:gd name="T31" fmla="*/ 2147483647 h 325"/>
              <a:gd name="T32" fmla="*/ 2147483647 w 278"/>
              <a:gd name="T33" fmla="*/ 2147483647 h 325"/>
              <a:gd name="T34" fmla="*/ 2147483647 w 278"/>
              <a:gd name="T35" fmla="*/ 2147483647 h 325"/>
              <a:gd name="T36" fmla="*/ 2147483647 w 278"/>
              <a:gd name="T37" fmla="*/ 2147483647 h 325"/>
              <a:gd name="T38" fmla="*/ 2147483647 w 278"/>
              <a:gd name="T39" fmla="*/ 2147483647 h 325"/>
              <a:gd name="T40" fmla="*/ 2147483647 w 278"/>
              <a:gd name="T41" fmla="*/ 2147483647 h 325"/>
              <a:gd name="T42" fmla="*/ 2147483647 w 278"/>
              <a:gd name="T43" fmla="*/ 2147483647 h 325"/>
              <a:gd name="T44" fmla="*/ 2147483647 w 278"/>
              <a:gd name="T45" fmla="*/ 2147483647 h 325"/>
              <a:gd name="T46" fmla="*/ 2147483647 w 278"/>
              <a:gd name="T47" fmla="*/ 2147483647 h 325"/>
              <a:gd name="T48" fmla="*/ 2147483647 w 278"/>
              <a:gd name="T49" fmla="*/ 2147483647 h 325"/>
              <a:gd name="T50" fmla="*/ 2147483647 w 278"/>
              <a:gd name="T51" fmla="*/ 2147483647 h 325"/>
              <a:gd name="T52" fmla="*/ 2147483647 w 278"/>
              <a:gd name="T53" fmla="*/ 2147483647 h 325"/>
              <a:gd name="T54" fmla="*/ 2147483647 w 278"/>
              <a:gd name="T55" fmla="*/ 2147483647 h 325"/>
              <a:gd name="T56" fmla="*/ 2147483647 w 278"/>
              <a:gd name="T57" fmla="*/ 2147483647 h 325"/>
              <a:gd name="T58" fmla="*/ 2147483647 w 278"/>
              <a:gd name="T59" fmla="*/ 2147483647 h 325"/>
              <a:gd name="T60" fmla="*/ 2147483647 w 278"/>
              <a:gd name="T61" fmla="*/ 2147483647 h 325"/>
              <a:gd name="T62" fmla="*/ 2147483647 w 278"/>
              <a:gd name="T63" fmla="*/ 2147483647 h 325"/>
              <a:gd name="T64" fmla="*/ 2147483647 w 278"/>
              <a:gd name="T65" fmla="*/ 2147483647 h 325"/>
              <a:gd name="T66" fmla="*/ 0 w 278"/>
              <a:gd name="T67" fmla="*/ 2147483647 h 325"/>
              <a:gd name="T68" fmla="*/ 2147483647 w 278"/>
              <a:gd name="T69" fmla="*/ 2147483647 h 325"/>
              <a:gd name="T70" fmla="*/ 2147483647 w 278"/>
              <a:gd name="T71" fmla="*/ 2147483647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noFill/>
          <a:ln w="12700">
            <a:solidFill>
              <a:srgbClr val="000000"/>
            </a:solidFill>
            <a:prstDash val="solid"/>
            <a:round/>
            <a:headEnd/>
            <a:tailEnd/>
          </a:ln>
        </p:spPr>
        <p:txBody>
          <a:bodyPr/>
          <a:lstStyle/>
          <a:p>
            <a:endParaRPr lang="en-US"/>
          </a:p>
        </p:txBody>
      </p:sp>
      <p:sp>
        <p:nvSpPr>
          <p:cNvPr id="57367" name="Freeform 24"/>
          <p:cNvSpPr>
            <a:spLocks/>
          </p:cNvSpPr>
          <p:nvPr/>
        </p:nvSpPr>
        <p:spPr bwMode="auto">
          <a:xfrm>
            <a:off x="5241925" y="2779713"/>
            <a:ext cx="800100" cy="503237"/>
          </a:xfrm>
          <a:custGeom>
            <a:avLst/>
            <a:gdLst>
              <a:gd name="T0" fmla="*/ 2147483647 w 323"/>
              <a:gd name="T1" fmla="*/ 2147483647 h 210"/>
              <a:gd name="T2" fmla="*/ 0 w 323"/>
              <a:gd name="T3" fmla="*/ 2147483647 h 210"/>
              <a:gd name="T4" fmla="*/ 2147483647 w 323"/>
              <a:gd name="T5" fmla="*/ 2147483647 h 210"/>
              <a:gd name="T6" fmla="*/ 2147483647 w 323"/>
              <a:gd name="T7" fmla="*/ 2147483647 h 210"/>
              <a:gd name="T8" fmla="*/ 2147483647 w 323"/>
              <a:gd name="T9" fmla="*/ 2147483647 h 210"/>
              <a:gd name="T10" fmla="*/ 2147483647 w 323"/>
              <a:gd name="T11" fmla="*/ 2147483647 h 210"/>
              <a:gd name="T12" fmla="*/ 2147483647 w 323"/>
              <a:gd name="T13" fmla="*/ 2147483647 h 210"/>
              <a:gd name="T14" fmla="*/ 2147483647 w 323"/>
              <a:gd name="T15" fmla="*/ 2147483647 h 210"/>
              <a:gd name="T16" fmla="*/ 2147483647 w 323"/>
              <a:gd name="T17" fmla="*/ 2147483647 h 210"/>
              <a:gd name="T18" fmla="*/ 2147483647 w 323"/>
              <a:gd name="T19" fmla="*/ 2147483647 h 210"/>
              <a:gd name="T20" fmla="*/ 2147483647 w 323"/>
              <a:gd name="T21" fmla="*/ 2147483647 h 210"/>
              <a:gd name="T22" fmla="*/ 2147483647 w 323"/>
              <a:gd name="T23" fmla="*/ 2147483647 h 210"/>
              <a:gd name="T24" fmla="*/ 2147483647 w 323"/>
              <a:gd name="T25" fmla="*/ 2147483647 h 210"/>
              <a:gd name="T26" fmla="*/ 2147483647 w 323"/>
              <a:gd name="T27" fmla="*/ 2147483647 h 210"/>
              <a:gd name="T28" fmla="*/ 2147483647 w 323"/>
              <a:gd name="T29" fmla="*/ 0 h 210"/>
              <a:gd name="T30" fmla="*/ 2147483647 w 323"/>
              <a:gd name="T31" fmla="*/ 2147483647 h 210"/>
              <a:gd name="T32" fmla="*/ 2147483647 w 323"/>
              <a:gd name="T33" fmla="*/ 2147483647 h 210"/>
              <a:gd name="T34" fmla="*/ 2147483647 w 323"/>
              <a:gd name="T35" fmla="*/ 2147483647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noFill/>
          <a:ln w="12700">
            <a:solidFill>
              <a:srgbClr val="000000"/>
            </a:solidFill>
            <a:prstDash val="solid"/>
            <a:round/>
            <a:headEnd/>
            <a:tailEnd/>
          </a:ln>
        </p:spPr>
        <p:txBody>
          <a:bodyPr/>
          <a:lstStyle/>
          <a:p>
            <a:endParaRPr lang="en-US"/>
          </a:p>
        </p:txBody>
      </p:sp>
      <p:grpSp>
        <p:nvGrpSpPr>
          <p:cNvPr id="2" name="Group 25"/>
          <p:cNvGrpSpPr>
            <a:grpSpLocks/>
          </p:cNvGrpSpPr>
          <p:nvPr/>
        </p:nvGrpSpPr>
        <p:grpSpPr bwMode="auto">
          <a:xfrm>
            <a:off x="5948363" y="2055813"/>
            <a:ext cx="1041400" cy="912812"/>
            <a:chOff x="3195" y="1012"/>
            <a:chExt cx="546" cy="497"/>
          </a:xfrm>
          <a:noFill/>
        </p:grpSpPr>
        <p:sp>
          <p:nvSpPr>
            <p:cNvPr id="3098" name="Freeform 26"/>
            <p:cNvSpPr>
              <a:spLocks/>
            </p:cNvSpPr>
            <p:nvPr/>
          </p:nvSpPr>
          <p:spPr bwMode="auto">
            <a:xfrm>
              <a:off x="3195" y="1012"/>
              <a:ext cx="388" cy="168"/>
            </a:xfrm>
            <a:custGeom>
              <a:avLst/>
              <a:gdLst>
                <a:gd name="T0" fmla="*/ 0 w 299"/>
                <a:gd name="T1" fmla="*/ 71 h 129"/>
                <a:gd name="T2" fmla="*/ 67 w 299"/>
                <a:gd name="T3" fmla="*/ 0 h 129"/>
                <a:gd name="T4" fmla="*/ 55 w 299"/>
                <a:gd name="T5" fmla="*/ 29 h 129"/>
                <a:gd name="T6" fmla="*/ 64 w 299"/>
                <a:gd name="T7" fmla="*/ 38 h 129"/>
                <a:gd name="T8" fmla="*/ 85 w 299"/>
                <a:gd name="T9" fmla="*/ 26 h 129"/>
                <a:gd name="T10" fmla="*/ 131 w 299"/>
                <a:gd name="T11" fmla="*/ 44 h 129"/>
                <a:gd name="T12" fmla="*/ 151 w 299"/>
                <a:gd name="T13" fmla="*/ 29 h 129"/>
                <a:gd name="T14" fmla="*/ 213 w 299"/>
                <a:gd name="T15" fmla="*/ 21 h 129"/>
                <a:gd name="T16" fmla="*/ 225 w 299"/>
                <a:gd name="T17" fmla="*/ 39 h 129"/>
                <a:gd name="T18" fmla="*/ 249 w 299"/>
                <a:gd name="T19" fmla="*/ 35 h 129"/>
                <a:gd name="T20" fmla="*/ 296 w 299"/>
                <a:gd name="T21" fmla="*/ 54 h 129"/>
                <a:gd name="T22" fmla="*/ 299 w 299"/>
                <a:gd name="T23" fmla="*/ 68 h 129"/>
                <a:gd name="T24" fmla="*/ 248 w 299"/>
                <a:gd name="T25" fmla="*/ 80 h 129"/>
                <a:gd name="T26" fmla="*/ 233 w 299"/>
                <a:gd name="T27" fmla="*/ 71 h 129"/>
                <a:gd name="T28" fmla="*/ 207 w 299"/>
                <a:gd name="T29" fmla="*/ 74 h 129"/>
                <a:gd name="T30" fmla="*/ 177 w 299"/>
                <a:gd name="T31" fmla="*/ 92 h 129"/>
                <a:gd name="T32" fmla="*/ 163 w 299"/>
                <a:gd name="T33" fmla="*/ 93 h 129"/>
                <a:gd name="T34" fmla="*/ 152 w 299"/>
                <a:gd name="T35" fmla="*/ 80 h 129"/>
                <a:gd name="T36" fmla="*/ 135 w 299"/>
                <a:gd name="T37" fmla="*/ 128 h 129"/>
                <a:gd name="T38" fmla="*/ 116 w 299"/>
                <a:gd name="T39" fmla="*/ 129 h 129"/>
                <a:gd name="T40" fmla="*/ 108 w 299"/>
                <a:gd name="T41" fmla="*/ 110 h 129"/>
                <a:gd name="T42" fmla="*/ 68 w 299"/>
                <a:gd name="T43" fmla="*/ 101 h 129"/>
                <a:gd name="T44" fmla="*/ 49 w 299"/>
                <a:gd name="T45" fmla="*/ 87 h 129"/>
                <a:gd name="T46" fmla="*/ 16 w 299"/>
                <a:gd name="T47" fmla="*/ 92 h 129"/>
                <a:gd name="T48" fmla="*/ 0 w 299"/>
                <a:gd name="T49" fmla="*/ 7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099" name="Freeform 27"/>
            <p:cNvSpPr>
              <a:spLocks/>
            </p:cNvSpPr>
            <p:nvPr/>
          </p:nvSpPr>
          <p:spPr bwMode="auto">
            <a:xfrm>
              <a:off x="3464" y="1131"/>
              <a:ext cx="277" cy="378"/>
            </a:xfrm>
            <a:custGeom>
              <a:avLst/>
              <a:gdLst>
                <a:gd name="T0" fmla="*/ 54 w 214"/>
                <a:gd name="T1" fmla="*/ 12 h 290"/>
                <a:gd name="T2" fmla="*/ 62 w 214"/>
                <a:gd name="T3" fmla="*/ 30 h 290"/>
                <a:gd name="T4" fmla="*/ 47 w 214"/>
                <a:gd name="T5" fmla="*/ 41 h 290"/>
                <a:gd name="T6" fmla="*/ 46 w 214"/>
                <a:gd name="T7" fmla="*/ 87 h 290"/>
                <a:gd name="T8" fmla="*/ 38 w 214"/>
                <a:gd name="T9" fmla="*/ 57 h 290"/>
                <a:gd name="T10" fmla="*/ 7 w 214"/>
                <a:gd name="T11" fmla="*/ 86 h 290"/>
                <a:gd name="T12" fmla="*/ 0 w 214"/>
                <a:gd name="T13" fmla="*/ 169 h 290"/>
                <a:gd name="T14" fmla="*/ 20 w 214"/>
                <a:gd name="T15" fmla="*/ 210 h 290"/>
                <a:gd name="T16" fmla="*/ 22 w 214"/>
                <a:gd name="T17" fmla="*/ 231 h 290"/>
                <a:gd name="T18" fmla="*/ 23 w 214"/>
                <a:gd name="T19" fmla="*/ 248 h 290"/>
                <a:gd name="T20" fmla="*/ 22 w 214"/>
                <a:gd name="T21" fmla="*/ 263 h 290"/>
                <a:gd name="T22" fmla="*/ 18 w 214"/>
                <a:gd name="T23" fmla="*/ 290 h 290"/>
                <a:gd name="T24" fmla="*/ 102 w 214"/>
                <a:gd name="T25" fmla="*/ 285 h 290"/>
                <a:gd name="T26" fmla="*/ 213 w 214"/>
                <a:gd name="T27" fmla="*/ 275 h 290"/>
                <a:gd name="T28" fmla="*/ 193 w 214"/>
                <a:gd name="T29" fmla="*/ 269 h 290"/>
                <a:gd name="T30" fmla="*/ 182 w 214"/>
                <a:gd name="T31" fmla="*/ 254 h 290"/>
                <a:gd name="T32" fmla="*/ 199 w 214"/>
                <a:gd name="T33" fmla="*/ 241 h 290"/>
                <a:gd name="T34" fmla="*/ 199 w 214"/>
                <a:gd name="T35" fmla="*/ 225 h 290"/>
                <a:gd name="T36" fmla="*/ 191 w 214"/>
                <a:gd name="T37" fmla="*/ 211 h 290"/>
                <a:gd name="T38" fmla="*/ 199 w 214"/>
                <a:gd name="T39" fmla="*/ 201 h 290"/>
                <a:gd name="T40" fmla="*/ 214 w 214"/>
                <a:gd name="T41" fmla="*/ 202 h 290"/>
                <a:gd name="T42" fmla="*/ 211 w 214"/>
                <a:gd name="T43" fmla="*/ 162 h 290"/>
                <a:gd name="T44" fmla="*/ 207 w 214"/>
                <a:gd name="T45" fmla="*/ 138 h 290"/>
                <a:gd name="T46" fmla="*/ 198 w 214"/>
                <a:gd name="T47" fmla="*/ 123 h 290"/>
                <a:gd name="T48" fmla="*/ 189 w 214"/>
                <a:gd name="T49" fmla="*/ 114 h 290"/>
                <a:gd name="T50" fmla="*/ 175 w 214"/>
                <a:gd name="T51" fmla="*/ 111 h 290"/>
                <a:gd name="T52" fmla="*/ 162 w 214"/>
                <a:gd name="T53" fmla="*/ 111 h 290"/>
                <a:gd name="T54" fmla="*/ 148 w 214"/>
                <a:gd name="T55" fmla="*/ 130 h 290"/>
                <a:gd name="T56" fmla="*/ 139 w 214"/>
                <a:gd name="T57" fmla="*/ 136 h 290"/>
                <a:gd name="T58" fmla="*/ 133 w 214"/>
                <a:gd name="T59" fmla="*/ 138 h 290"/>
                <a:gd name="T60" fmla="*/ 126 w 214"/>
                <a:gd name="T61" fmla="*/ 135 h 290"/>
                <a:gd name="T62" fmla="*/ 124 w 214"/>
                <a:gd name="T63" fmla="*/ 126 h 290"/>
                <a:gd name="T64" fmla="*/ 126 w 214"/>
                <a:gd name="T65" fmla="*/ 120 h 290"/>
                <a:gd name="T66" fmla="*/ 132 w 214"/>
                <a:gd name="T67" fmla="*/ 114 h 290"/>
                <a:gd name="T68" fmla="*/ 138 w 214"/>
                <a:gd name="T69" fmla="*/ 111 h 290"/>
                <a:gd name="T70" fmla="*/ 144 w 214"/>
                <a:gd name="T71" fmla="*/ 110 h 290"/>
                <a:gd name="T72" fmla="*/ 144 w 214"/>
                <a:gd name="T73" fmla="*/ 99 h 290"/>
                <a:gd name="T74" fmla="*/ 160 w 214"/>
                <a:gd name="T75" fmla="*/ 87 h 290"/>
                <a:gd name="T76" fmla="*/ 144 w 214"/>
                <a:gd name="T77" fmla="*/ 49 h 290"/>
                <a:gd name="T78" fmla="*/ 144 w 214"/>
                <a:gd name="T79" fmla="*/ 31 h 290"/>
                <a:gd name="T80" fmla="*/ 117 w 214"/>
                <a:gd name="T81" fmla="*/ 24 h 290"/>
                <a:gd name="T82" fmla="*/ 78 w 214"/>
                <a:gd name="T83" fmla="*/ 0 h 290"/>
                <a:gd name="T84" fmla="*/ 54 w 214"/>
                <a:gd name="T85" fmla="*/ 1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grpSp>
      <p:sp>
        <p:nvSpPr>
          <p:cNvPr id="57369" name="Freeform 28"/>
          <p:cNvSpPr>
            <a:spLocks/>
          </p:cNvSpPr>
          <p:nvPr/>
        </p:nvSpPr>
        <p:spPr bwMode="auto">
          <a:xfrm>
            <a:off x="5883275" y="2889250"/>
            <a:ext cx="573088" cy="917575"/>
          </a:xfrm>
          <a:custGeom>
            <a:avLst/>
            <a:gdLst>
              <a:gd name="T0" fmla="*/ 2147483647 w 232"/>
              <a:gd name="T1" fmla="*/ 2147483647 h 383"/>
              <a:gd name="T2" fmla="*/ 2147483647 w 232"/>
              <a:gd name="T3" fmla="*/ 0 h 383"/>
              <a:gd name="T4" fmla="*/ 2147483647 w 232"/>
              <a:gd name="T5" fmla="*/ 2147483647 h 383"/>
              <a:gd name="T6" fmla="*/ 2147483647 w 232"/>
              <a:gd name="T7" fmla="*/ 2147483647 h 383"/>
              <a:gd name="T8" fmla="*/ 2147483647 w 232"/>
              <a:gd name="T9" fmla="*/ 2147483647 h 383"/>
              <a:gd name="T10" fmla="*/ 2147483647 w 232"/>
              <a:gd name="T11" fmla="*/ 2147483647 h 383"/>
              <a:gd name="T12" fmla="*/ 2147483647 w 232"/>
              <a:gd name="T13" fmla="*/ 2147483647 h 383"/>
              <a:gd name="T14" fmla="*/ 2147483647 w 232"/>
              <a:gd name="T15" fmla="*/ 2147483647 h 383"/>
              <a:gd name="T16" fmla="*/ 2147483647 w 232"/>
              <a:gd name="T17" fmla="*/ 2147483647 h 383"/>
              <a:gd name="T18" fmla="*/ 2147483647 w 232"/>
              <a:gd name="T19" fmla="*/ 2147483647 h 383"/>
              <a:gd name="T20" fmla="*/ 2147483647 w 232"/>
              <a:gd name="T21" fmla="*/ 2147483647 h 383"/>
              <a:gd name="T22" fmla="*/ 2147483647 w 232"/>
              <a:gd name="T23" fmla="*/ 2147483647 h 383"/>
              <a:gd name="T24" fmla="*/ 2147483647 w 232"/>
              <a:gd name="T25" fmla="*/ 2147483647 h 383"/>
              <a:gd name="T26" fmla="*/ 2147483647 w 232"/>
              <a:gd name="T27" fmla="*/ 2147483647 h 383"/>
              <a:gd name="T28" fmla="*/ 2147483647 w 232"/>
              <a:gd name="T29" fmla="*/ 2147483647 h 383"/>
              <a:gd name="T30" fmla="*/ 2147483647 w 232"/>
              <a:gd name="T31" fmla="*/ 2147483647 h 383"/>
              <a:gd name="T32" fmla="*/ 2147483647 w 232"/>
              <a:gd name="T33" fmla="*/ 2147483647 h 383"/>
              <a:gd name="T34" fmla="*/ 0 w 232"/>
              <a:gd name="T35" fmla="*/ 2147483647 h 383"/>
              <a:gd name="T36" fmla="*/ 2147483647 w 232"/>
              <a:gd name="T37" fmla="*/ 2147483647 h 383"/>
              <a:gd name="T38" fmla="*/ 2147483647 w 232"/>
              <a:gd name="T39" fmla="*/ 2147483647 h 383"/>
              <a:gd name="T40" fmla="*/ 2147483647 w 232"/>
              <a:gd name="T41" fmla="*/ 2147483647 h 383"/>
              <a:gd name="T42" fmla="*/ 2147483647 w 232"/>
              <a:gd name="T43" fmla="*/ 2147483647 h 383"/>
              <a:gd name="T44" fmla="*/ 2147483647 w 232"/>
              <a:gd name="T45" fmla="*/ 2147483647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noFill/>
          <a:ln w="12700">
            <a:solidFill>
              <a:srgbClr val="000000"/>
            </a:solidFill>
            <a:prstDash val="solid"/>
            <a:round/>
            <a:headEnd/>
            <a:tailEnd/>
          </a:ln>
        </p:spPr>
        <p:txBody>
          <a:bodyPr/>
          <a:lstStyle/>
          <a:p>
            <a:endParaRPr lang="en-US"/>
          </a:p>
        </p:txBody>
      </p:sp>
      <p:sp>
        <p:nvSpPr>
          <p:cNvPr id="57370" name="Freeform 29"/>
          <p:cNvSpPr>
            <a:spLocks/>
          </p:cNvSpPr>
          <p:nvPr/>
        </p:nvSpPr>
        <p:spPr bwMode="auto">
          <a:xfrm>
            <a:off x="5373688" y="3259138"/>
            <a:ext cx="909637" cy="728662"/>
          </a:xfrm>
          <a:custGeom>
            <a:avLst/>
            <a:gdLst>
              <a:gd name="T0" fmla="*/ 0 w 368"/>
              <a:gd name="T1" fmla="*/ 2147483647 h 303"/>
              <a:gd name="T2" fmla="*/ 2147483647 w 368"/>
              <a:gd name="T3" fmla="*/ 0 h 303"/>
              <a:gd name="T4" fmla="*/ 2147483647 w 368"/>
              <a:gd name="T5" fmla="*/ 0 h 303"/>
              <a:gd name="T6" fmla="*/ 2147483647 w 368"/>
              <a:gd name="T7" fmla="*/ 2147483647 h 303"/>
              <a:gd name="T8" fmla="*/ 2147483647 w 368"/>
              <a:gd name="T9" fmla="*/ 2147483647 h 303"/>
              <a:gd name="T10" fmla="*/ 2147483647 w 368"/>
              <a:gd name="T11" fmla="*/ 2147483647 h 303"/>
              <a:gd name="T12" fmla="*/ 2147483647 w 368"/>
              <a:gd name="T13" fmla="*/ 2147483647 h 303"/>
              <a:gd name="T14" fmla="*/ 2147483647 w 368"/>
              <a:gd name="T15" fmla="*/ 2147483647 h 303"/>
              <a:gd name="T16" fmla="*/ 2147483647 w 368"/>
              <a:gd name="T17" fmla="*/ 2147483647 h 303"/>
              <a:gd name="T18" fmla="*/ 2147483647 w 368"/>
              <a:gd name="T19" fmla="*/ 2147483647 h 303"/>
              <a:gd name="T20" fmla="*/ 2147483647 w 368"/>
              <a:gd name="T21" fmla="*/ 2147483647 h 303"/>
              <a:gd name="T22" fmla="*/ 2147483647 w 368"/>
              <a:gd name="T23" fmla="*/ 2147483647 h 303"/>
              <a:gd name="T24" fmla="*/ 2147483647 w 368"/>
              <a:gd name="T25" fmla="*/ 2147483647 h 303"/>
              <a:gd name="T26" fmla="*/ 2147483647 w 368"/>
              <a:gd name="T27" fmla="*/ 2147483647 h 303"/>
              <a:gd name="T28" fmla="*/ 2147483647 w 368"/>
              <a:gd name="T29" fmla="*/ 2147483647 h 303"/>
              <a:gd name="T30" fmla="*/ 2147483647 w 368"/>
              <a:gd name="T31" fmla="*/ 2147483647 h 303"/>
              <a:gd name="T32" fmla="*/ 2147483647 w 368"/>
              <a:gd name="T33" fmla="*/ 2147483647 h 303"/>
              <a:gd name="T34" fmla="*/ 2147483647 w 368"/>
              <a:gd name="T35" fmla="*/ 2147483647 h 303"/>
              <a:gd name="T36" fmla="*/ 2147483647 w 368"/>
              <a:gd name="T37" fmla="*/ 2147483647 h 303"/>
              <a:gd name="T38" fmla="*/ 2147483647 w 368"/>
              <a:gd name="T39" fmla="*/ 2147483647 h 303"/>
              <a:gd name="T40" fmla="*/ 2147483647 w 368"/>
              <a:gd name="T41" fmla="*/ 2147483647 h 303"/>
              <a:gd name="T42" fmla="*/ 2147483647 w 368"/>
              <a:gd name="T43" fmla="*/ 2147483647 h 303"/>
              <a:gd name="T44" fmla="*/ 2147483647 w 368"/>
              <a:gd name="T45" fmla="*/ 2147483647 h 303"/>
              <a:gd name="T46" fmla="*/ 2147483647 w 368"/>
              <a:gd name="T47" fmla="*/ 2147483647 h 303"/>
              <a:gd name="T48" fmla="*/ 2147483647 w 368"/>
              <a:gd name="T49" fmla="*/ 2147483647 h 303"/>
              <a:gd name="T50" fmla="*/ 0 w 368"/>
              <a:gd name="T51" fmla="*/ 2147483647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noFill/>
          <a:ln w="12700">
            <a:solidFill>
              <a:srgbClr val="000000"/>
            </a:solidFill>
            <a:prstDash val="solid"/>
            <a:round/>
            <a:headEnd/>
            <a:tailEnd/>
          </a:ln>
        </p:spPr>
        <p:txBody>
          <a:bodyPr/>
          <a:lstStyle/>
          <a:p>
            <a:endParaRPr lang="en-US"/>
          </a:p>
        </p:txBody>
      </p:sp>
      <p:sp>
        <p:nvSpPr>
          <p:cNvPr id="57371" name="Freeform 30"/>
          <p:cNvSpPr>
            <a:spLocks/>
          </p:cNvSpPr>
          <p:nvPr/>
        </p:nvSpPr>
        <p:spPr bwMode="auto">
          <a:xfrm>
            <a:off x="6370638" y="2952750"/>
            <a:ext cx="444500" cy="711200"/>
          </a:xfrm>
          <a:custGeom>
            <a:avLst/>
            <a:gdLst>
              <a:gd name="T0" fmla="*/ 0 w 180"/>
              <a:gd name="T1" fmla="*/ 2147483647 h 296"/>
              <a:gd name="T2" fmla="*/ 2147483647 w 180"/>
              <a:gd name="T3" fmla="*/ 2147483647 h 296"/>
              <a:gd name="T4" fmla="*/ 2147483647 w 180"/>
              <a:gd name="T5" fmla="*/ 2147483647 h 296"/>
              <a:gd name="T6" fmla="*/ 2147483647 w 180"/>
              <a:gd name="T7" fmla="*/ 2147483647 h 296"/>
              <a:gd name="T8" fmla="*/ 2147483647 w 180"/>
              <a:gd name="T9" fmla="*/ 2147483647 h 296"/>
              <a:gd name="T10" fmla="*/ 2147483647 w 180"/>
              <a:gd name="T11" fmla="*/ 0 h 296"/>
              <a:gd name="T12" fmla="*/ 2147483647 w 180"/>
              <a:gd name="T13" fmla="*/ 2147483647 h 296"/>
              <a:gd name="T14" fmla="*/ 2147483647 w 180"/>
              <a:gd name="T15" fmla="*/ 2147483647 h 296"/>
              <a:gd name="T16" fmla="*/ 2147483647 w 180"/>
              <a:gd name="T17" fmla="*/ 2147483647 h 296"/>
              <a:gd name="T18" fmla="*/ 2147483647 w 180"/>
              <a:gd name="T19" fmla="*/ 2147483647 h 296"/>
              <a:gd name="T20" fmla="*/ 2147483647 w 180"/>
              <a:gd name="T21" fmla="*/ 2147483647 h 296"/>
              <a:gd name="T22" fmla="*/ 2147483647 w 180"/>
              <a:gd name="T23" fmla="*/ 2147483647 h 296"/>
              <a:gd name="T24" fmla="*/ 2147483647 w 180"/>
              <a:gd name="T25" fmla="*/ 2147483647 h 296"/>
              <a:gd name="T26" fmla="*/ 2147483647 w 180"/>
              <a:gd name="T27" fmla="*/ 2147483647 h 296"/>
              <a:gd name="T28" fmla="*/ 2147483647 w 180"/>
              <a:gd name="T29" fmla="*/ 2147483647 h 296"/>
              <a:gd name="T30" fmla="*/ 0 w 180"/>
              <a:gd name="T31" fmla="*/ 214748364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rgbClr val="FF6600"/>
          </a:solidFill>
          <a:ln w="12700">
            <a:solidFill>
              <a:srgbClr val="000000"/>
            </a:solidFill>
            <a:prstDash val="solid"/>
            <a:round/>
            <a:headEnd/>
            <a:tailEnd/>
          </a:ln>
        </p:spPr>
        <p:txBody>
          <a:bodyPr/>
          <a:lstStyle/>
          <a:p>
            <a:endParaRPr lang="en-US"/>
          </a:p>
        </p:txBody>
      </p:sp>
      <p:sp>
        <p:nvSpPr>
          <p:cNvPr id="57372" name="Freeform 31"/>
          <p:cNvSpPr>
            <a:spLocks/>
          </p:cNvSpPr>
          <p:nvPr/>
        </p:nvSpPr>
        <p:spPr bwMode="auto">
          <a:xfrm>
            <a:off x="6718300" y="2809875"/>
            <a:ext cx="569913" cy="641350"/>
          </a:xfrm>
          <a:custGeom>
            <a:avLst/>
            <a:gdLst>
              <a:gd name="T0" fmla="*/ 0 w 231"/>
              <a:gd name="T1" fmla="*/ 2147483647 h 267"/>
              <a:gd name="T2" fmla="*/ 2147483647 w 231"/>
              <a:gd name="T3" fmla="*/ 2147483647 h 267"/>
              <a:gd name="T4" fmla="*/ 2147483647 w 231"/>
              <a:gd name="T5" fmla="*/ 2147483647 h 267"/>
              <a:gd name="T6" fmla="*/ 2147483647 w 231"/>
              <a:gd name="T7" fmla="*/ 2147483647 h 267"/>
              <a:gd name="T8" fmla="*/ 2147483647 w 231"/>
              <a:gd name="T9" fmla="*/ 2147483647 h 267"/>
              <a:gd name="T10" fmla="*/ 2147483647 w 231"/>
              <a:gd name="T11" fmla="*/ 0 h 267"/>
              <a:gd name="T12" fmla="*/ 2147483647 w 231"/>
              <a:gd name="T13" fmla="*/ 2147483647 h 267"/>
              <a:gd name="T14" fmla="*/ 2147483647 w 231"/>
              <a:gd name="T15" fmla="*/ 2147483647 h 267"/>
              <a:gd name="T16" fmla="*/ 2147483647 w 231"/>
              <a:gd name="T17" fmla="*/ 2147483647 h 267"/>
              <a:gd name="T18" fmla="*/ 2147483647 w 231"/>
              <a:gd name="T19" fmla="*/ 2147483647 h 267"/>
              <a:gd name="T20" fmla="*/ 2147483647 w 231"/>
              <a:gd name="T21" fmla="*/ 2147483647 h 267"/>
              <a:gd name="T22" fmla="*/ 2147483647 w 231"/>
              <a:gd name="T23" fmla="*/ 2147483647 h 267"/>
              <a:gd name="T24" fmla="*/ 2147483647 w 231"/>
              <a:gd name="T25" fmla="*/ 2147483647 h 267"/>
              <a:gd name="T26" fmla="*/ 2147483647 w 231"/>
              <a:gd name="T27" fmla="*/ 2147483647 h 267"/>
              <a:gd name="T28" fmla="*/ 2147483647 w 231"/>
              <a:gd name="T29" fmla="*/ 2147483647 h 267"/>
              <a:gd name="T30" fmla="*/ 2147483647 w 231"/>
              <a:gd name="T31" fmla="*/ 2147483647 h 267"/>
              <a:gd name="T32" fmla="*/ 2147483647 w 231"/>
              <a:gd name="T33" fmla="*/ 2147483647 h 267"/>
              <a:gd name="T34" fmla="*/ 2147483647 w 231"/>
              <a:gd name="T35" fmla="*/ 2147483647 h 267"/>
              <a:gd name="T36" fmla="*/ 0 w 231"/>
              <a:gd name="T37" fmla="*/ 2147483647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noFill/>
          <a:ln w="12700">
            <a:solidFill>
              <a:srgbClr val="000000"/>
            </a:solidFill>
            <a:prstDash val="solid"/>
            <a:round/>
            <a:headEnd/>
            <a:tailEnd/>
          </a:ln>
        </p:spPr>
        <p:txBody>
          <a:bodyPr/>
          <a:lstStyle/>
          <a:p>
            <a:endParaRPr lang="en-US"/>
          </a:p>
        </p:txBody>
      </p:sp>
      <p:sp>
        <p:nvSpPr>
          <p:cNvPr id="57373" name="Freeform 32"/>
          <p:cNvSpPr>
            <a:spLocks/>
          </p:cNvSpPr>
          <p:nvPr/>
        </p:nvSpPr>
        <p:spPr bwMode="auto">
          <a:xfrm>
            <a:off x="6205538" y="3387725"/>
            <a:ext cx="1009650" cy="542925"/>
          </a:xfrm>
          <a:custGeom>
            <a:avLst/>
            <a:gdLst>
              <a:gd name="T0" fmla="*/ 0 w 407"/>
              <a:gd name="T1" fmla="*/ 2147483647 h 226"/>
              <a:gd name="T2" fmla="*/ 2147483647 w 407"/>
              <a:gd name="T3" fmla="*/ 2147483647 h 226"/>
              <a:gd name="T4" fmla="*/ 2147483647 w 407"/>
              <a:gd name="T5" fmla="*/ 2147483647 h 226"/>
              <a:gd name="T6" fmla="*/ 2147483647 w 407"/>
              <a:gd name="T7" fmla="*/ 2147483647 h 226"/>
              <a:gd name="T8" fmla="*/ 2147483647 w 407"/>
              <a:gd name="T9" fmla="*/ 2147483647 h 226"/>
              <a:gd name="T10" fmla="*/ 2147483647 w 407"/>
              <a:gd name="T11" fmla="*/ 2147483647 h 226"/>
              <a:gd name="T12" fmla="*/ 2147483647 w 407"/>
              <a:gd name="T13" fmla="*/ 2147483647 h 226"/>
              <a:gd name="T14" fmla="*/ 2147483647 w 407"/>
              <a:gd name="T15" fmla="*/ 2147483647 h 226"/>
              <a:gd name="T16" fmla="*/ 2147483647 w 407"/>
              <a:gd name="T17" fmla="*/ 2147483647 h 226"/>
              <a:gd name="T18" fmla="*/ 2147483647 w 407"/>
              <a:gd name="T19" fmla="*/ 2147483647 h 226"/>
              <a:gd name="T20" fmla="*/ 2147483647 w 407"/>
              <a:gd name="T21" fmla="*/ 2147483647 h 226"/>
              <a:gd name="T22" fmla="*/ 2147483647 w 407"/>
              <a:gd name="T23" fmla="*/ 2147483647 h 226"/>
              <a:gd name="T24" fmla="*/ 2147483647 w 407"/>
              <a:gd name="T25" fmla="*/ 2147483647 h 226"/>
              <a:gd name="T26" fmla="*/ 2147483647 w 407"/>
              <a:gd name="T27" fmla="*/ 2147483647 h 226"/>
              <a:gd name="T28" fmla="*/ 2147483647 w 407"/>
              <a:gd name="T29" fmla="*/ 0 h 226"/>
              <a:gd name="T30" fmla="*/ 2147483647 w 407"/>
              <a:gd name="T31" fmla="*/ 2147483647 h 226"/>
              <a:gd name="T32" fmla="*/ 2147483647 w 407"/>
              <a:gd name="T33" fmla="*/ 2147483647 h 226"/>
              <a:gd name="T34" fmla="*/ 2147483647 w 407"/>
              <a:gd name="T35" fmla="*/ 2147483647 h 226"/>
              <a:gd name="T36" fmla="*/ 2147483647 w 407"/>
              <a:gd name="T37" fmla="*/ 2147483647 h 226"/>
              <a:gd name="T38" fmla="*/ 2147483647 w 407"/>
              <a:gd name="T39" fmla="*/ 2147483647 h 226"/>
              <a:gd name="T40" fmla="*/ 2147483647 w 407"/>
              <a:gd name="T41" fmla="*/ 2147483647 h 226"/>
              <a:gd name="T42" fmla="*/ 2147483647 w 407"/>
              <a:gd name="T43" fmla="*/ 2147483647 h 226"/>
              <a:gd name="T44" fmla="*/ 2147483647 w 407"/>
              <a:gd name="T45" fmla="*/ 2147483647 h 226"/>
              <a:gd name="T46" fmla="*/ 2147483647 w 407"/>
              <a:gd name="T47" fmla="*/ 2147483647 h 226"/>
              <a:gd name="T48" fmla="*/ 2147483647 w 407"/>
              <a:gd name="T49" fmla="*/ 2147483647 h 226"/>
              <a:gd name="T50" fmla="*/ 2147483647 w 407"/>
              <a:gd name="T51" fmla="*/ 2147483647 h 226"/>
              <a:gd name="T52" fmla="*/ 2147483647 w 407"/>
              <a:gd name="T53" fmla="*/ 2147483647 h 226"/>
              <a:gd name="T54" fmla="*/ 2147483647 w 407"/>
              <a:gd name="T55" fmla="*/ 2147483647 h 226"/>
              <a:gd name="T56" fmla="*/ 0 w 407"/>
              <a:gd name="T57" fmla="*/ 2147483647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noFill/>
          <a:ln w="12700">
            <a:solidFill>
              <a:srgbClr val="000000"/>
            </a:solidFill>
            <a:prstDash val="solid"/>
            <a:round/>
            <a:headEnd/>
            <a:tailEnd/>
          </a:ln>
        </p:spPr>
        <p:txBody>
          <a:bodyPr/>
          <a:lstStyle/>
          <a:p>
            <a:endParaRPr lang="en-US"/>
          </a:p>
        </p:txBody>
      </p:sp>
      <p:sp>
        <p:nvSpPr>
          <p:cNvPr id="57374" name="Freeform 33"/>
          <p:cNvSpPr>
            <a:spLocks/>
          </p:cNvSpPr>
          <p:nvPr/>
        </p:nvSpPr>
        <p:spPr bwMode="auto">
          <a:xfrm>
            <a:off x="6138863" y="3736975"/>
            <a:ext cx="1162050" cy="409575"/>
          </a:xfrm>
          <a:custGeom>
            <a:avLst/>
            <a:gdLst>
              <a:gd name="T0" fmla="*/ 2147483647 w 469"/>
              <a:gd name="T1" fmla="*/ 2147483647 h 171"/>
              <a:gd name="T2" fmla="*/ 2147483647 w 469"/>
              <a:gd name="T3" fmla="*/ 2147483647 h 171"/>
              <a:gd name="T4" fmla="*/ 2147483647 w 469"/>
              <a:gd name="T5" fmla="*/ 2147483647 h 171"/>
              <a:gd name="T6" fmla="*/ 2147483647 w 469"/>
              <a:gd name="T7" fmla="*/ 2147483647 h 171"/>
              <a:gd name="T8" fmla="*/ 0 w 469"/>
              <a:gd name="T9" fmla="*/ 2147483647 h 171"/>
              <a:gd name="T10" fmla="*/ 2147483647 w 469"/>
              <a:gd name="T11" fmla="*/ 2147483647 h 171"/>
              <a:gd name="T12" fmla="*/ 2147483647 w 469"/>
              <a:gd name="T13" fmla="*/ 2147483647 h 171"/>
              <a:gd name="T14" fmla="*/ 2147483647 w 469"/>
              <a:gd name="T15" fmla="*/ 2147483647 h 171"/>
              <a:gd name="T16" fmla="*/ 2147483647 w 469"/>
              <a:gd name="T17" fmla="*/ 2147483647 h 171"/>
              <a:gd name="T18" fmla="*/ 2147483647 w 469"/>
              <a:gd name="T19" fmla="*/ 2147483647 h 171"/>
              <a:gd name="T20" fmla="*/ 2147483647 w 469"/>
              <a:gd name="T21" fmla="*/ 2147483647 h 171"/>
              <a:gd name="T22" fmla="*/ 2147483647 w 469"/>
              <a:gd name="T23" fmla="*/ 0 h 171"/>
              <a:gd name="T24" fmla="*/ 2147483647 w 469"/>
              <a:gd name="T25" fmla="*/ 2147483647 h 171"/>
              <a:gd name="T26" fmla="*/ 2147483647 w 469"/>
              <a:gd name="T27" fmla="*/ 2147483647 h 171"/>
              <a:gd name="T28" fmla="*/ 2147483647 w 469"/>
              <a:gd name="T29" fmla="*/ 2147483647 h 171"/>
              <a:gd name="T30" fmla="*/ 2147483647 w 469"/>
              <a:gd name="T31" fmla="*/ 214748364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FFFF00"/>
          </a:solidFill>
          <a:ln w="12700">
            <a:solidFill>
              <a:srgbClr val="000000"/>
            </a:solidFill>
            <a:prstDash val="solid"/>
            <a:round/>
            <a:headEnd/>
            <a:tailEnd/>
          </a:ln>
        </p:spPr>
        <p:txBody>
          <a:bodyPr/>
          <a:lstStyle/>
          <a:p>
            <a:endParaRPr lang="en-US"/>
          </a:p>
        </p:txBody>
      </p:sp>
      <p:sp>
        <p:nvSpPr>
          <p:cNvPr id="57375" name="Freeform 34"/>
          <p:cNvSpPr>
            <a:spLocks/>
          </p:cNvSpPr>
          <p:nvPr/>
        </p:nvSpPr>
        <p:spPr bwMode="auto">
          <a:xfrm>
            <a:off x="6019800" y="4114800"/>
            <a:ext cx="476250" cy="803275"/>
          </a:xfrm>
          <a:custGeom>
            <a:avLst/>
            <a:gdLst>
              <a:gd name="T0" fmla="*/ 2147483647 w 192"/>
              <a:gd name="T1" fmla="*/ 2147483647 h 335"/>
              <a:gd name="T2" fmla="*/ 2147483647 w 192"/>
              <a:gd name="T3" fmla="*/ 2147483647 h 335"/>
              <a:gd name="T4" fmla="*/ 0 w 192"/>
              <a:gd name="T5" fmla="*/ 2147483647 h 335"/>
              <a:gd name="T6" fmla="*/ 2147483647 w 192"/>
              <a:gd name="T7" fmla="*/ 2147483647 h 335"/>
              <a:gd name="T8" fmla="*/ 2147483647 w 192"/>
              <a:gd name="T9" fmla="*/ 2147483647 h 335"/>
              <a:gd name="T10" fmla="*/ 2147483647 w 192"/>
              <a:gd name="T11" fmla="*/ 2147483647 h 335"/>
              <a:gd name="T12" fmla="*/ 2147483647 w 192"/>
              <a:gd name="T13" fmla="*/ 2147483647 h 335"/>
              <a:gd name="T14" fmla="*/ 2147483647 w 192"/>
              <a:gd name="T15" fmla="*/ 2147483647 h 335"/>
              <a:gd name="T16" fmla="*/ 2147483647 w 192"/>
              <a:gd name="T17" fmla="*/ 2147483647 h 335"/>
              <a:gd name="T18" fmla="*/ 2147483647 w 192"/>
              <a:gd name="T19" fmla="*/ 2147483647 h 335"/>
              <a:gd name="T20" fmla="*/ 2147483647 w 192"/>
              <a:gd name="T21" fmla="*/ 2147483647 h 335"/>
              <a:gd name="T22" fmla="*/ 2147483647 w 192"/>
              <a:gd name="T23" fmla="*/ 2147483647 h 335"/>
              <a:gd name="T24" fmla="*/ 2147483647 w 192"/>
              <a:gd name="T25" fmla="*/ 2147483647 h 335"/>
              <a:gd name="T26" fmla="*/ 2147483647 w 192"/>
              <a:gd name="T27" fmla="*/ 0 h 335"/>
              <a:gd name="T28" fmla="*/ 2147483647 w 192"/>
              <a:gd name="T29" fmla="*/ 2147483647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noFill/>
          <a:ln w="12700">
            <a:solidFill>
              <a:srgbClr val="000000"/>
            </a:solidFill>
            <a:prstDash val="solid"/>
            <a:round/>
            <a:headEnd/>
            <a:tailEnd/>
          </a:ln>
        </p:spPr>
        <p:txBody>
          <a:bodyPr/>
          <a:lstStyle/>
          <a:p>
            <a:endParaRPr lang="en-US"/>
          </a:p>
        </p:txBody>
      </p:sp>
      <p:sp>
        <p:nvSpPr>
          <p:cNvPr id="57376" name="Freeform 35"/>
          <p:cNvSpPr>
            <a:spLocks/>
          </p:cNvSpPr>
          <p:nvPr/>
        </p:nvSpPr>
        <p:spPr bwMode="auto">
          <a:xfrm>
            <a:off x="6470650" y="4076700"/>
            <a:ext cx="539750" cy="811213"/>
          </a:xfrm>
          <a:custGeom>
            <a:avLst/>
            <a:gdLst>
              <a:gd name="T0" fmla="*/ 0 w 217"/>
              <a:gd name="T1" fmla="*/ 2147483647 h 338"/>
              <a:gd name="T2" fmla="*/ 2147483647 w 217"/>
              <a:gd name="T3" fmla="*/ 0 h 338"/>
              <a:gd name="T4" fmla="*/ 2147483647 w 217"/>
              <a:gd name="T5" fmla="*/ 2147483647 h 338"/>
              <a:gd name="T6" fmla="*/ 2147483647 w 217"/>
              <a:gd name="T7" fmla="*/ 2147483647 h 338"/>
              <a:gd name="T8" fmla="*/ 2147483647 w 217"/>
              <a:gd name="T9" fmla="*/ 2147483647 h 338"/>
              <a:gd name="T10" fmla="*/ 2147483647 w 217"/>
              <a:gd name="T11" fmla="*/ 2147483647 h 338"/>
              <a:gd name="T12" fmla="*/ 2147483647 w 217"/>
              <a:gd name="T13" fmla="*/ 2147483647 h 338"/>
              <a:gd name="T14" fmla="*/ 2147483647 w 217"/>
              <a:gd name="T15" fmla="*/ 2147483647 h 338"/>
              <a:gd name="T16" fmla="*/ 2147483647 w 217"/>
              <a:gd name="T17" fmla="*/ 2147483647 h 338"/>
              <a:gd name="T18" fmla="*/ 2147483647 w 217"/>
              <a:gd name="T19" fmla="*/ 2147483647 h 338"/>
              <a:gd name="T20" fmla="*/ 2147483647 w 217"/>
              <a:gd name="T21" fmla="*/ 2147483647 h 338"/>
              <a:gd name="T22" fmla="*/ 2147483647 w 217"/>
              <a:gd name="T23" fmla="*/ 2147483647 h 338"/>
              <a:gd name="T24" fmla="*/ 2147483647 w 217"/>
              <a:gd name="T25" fmla="*/ 2147483647 h 338"/>
              <a:gd name="T26" fmla="*/ 2147483647 w 217"/>
              <a:gd name="T27" fmla="*/ 2147483647 h 338"/>
              <a:gd name="T28" fmla="*/ 0 w 217"/>
              <a:gd name="T29" fmla="*/ 2147483647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noFill/>
          <a:ln w="12700">
            <a:solidFill>
              <a:schemeClr val="tx1"/>
            </a:solidFill>
            <a:prstDash val="solid"/>
            <a:round/>
            <a:headEnd/>
            <a:tailEnd/>
          </a:ln>
        </p:spPr>
        <p:txBody>
          <a:bodyPr/>
          <a:lstStyle/>
          <a:p>
            <a:endParaRPr lang="en-US"/>
          </a:p>
        </p:txBody>
      </p:sp>
      <p:sp>
        <p:nvSpPr>
          <p:cNvPr id="57377" name="Freeform 36"/>
          <p:cNvSpPr>
            <a:spLocks/>
          </p:cNvSpPr>
          <p:nvPr/>
        </p:nvSpPr>
        <p:spPr bwMode="auto">
          <a:xfrm>
            <a:off x="6821488" y="4037013"/>
            <a:ext cx="741362" cy="744537"/>
          </a:xfrm>
          <a:custGeom>
            <a:avLst/>
            <a:gdLst>
              <a:gd name="T0" fmla="*/ 0 w 300"/>
              <a:gd name="T1" fmla="*/ 2147483647 h 311"/>
              <a:gd name="T2" fmla="*/ 2147483647 w 300"/>
              <a:gd name="T3" fmla="*/ 2147483647 h 311"/>
              <a:gd name="T4" fmla="*/ 2147483647 w 300"/>
              <a:gd name="T5" fmla="*/ 2147483647 h 311"/>
              <a:gd name="T6" fmla="*/ 2147483647 w 300"/>
              <a:gd name="T7" fmla="*/ 0 h 311"/>
              <a:gd name="T8" fmla="*/ 2147483647 w 300"/>
              <a:gd name="T9" fmla="*/ 2147483647 h 311"/>
              <a:gd name="T10" fmla="*/ 2147483647 w 300"/>
              <a:gd name="T11" fmla="*/ 2147483647 h 311"/>
              <a:gd name="T12" fmla="*/ 2147483647 w 300"/>
              <a:gd name="T13" fmla="*/ 2147483647 h 311"/>
              <a:gd name="T14" fmla="*/ 2147483647 w 300"/>
              <a:gd name="T15" fmla="*/ 2147483647 h 311"/>
              <a:gd name="T16" fmla="*/ 2147483647 w 300"/>
              <a:gd name="T17" fmla="*/ 2147483647 h 311"/>
              <a:gd name="T18" fmla="*/ 2147483647 w 300"/>
              <a:gd name="T19" fmla="*/ 2147483647 h 311"/>
              <a:gd name="T20" fmla="*/ 2147483647 w 300"/>
              <a:gd name="T21" fmla="*/ 2147483647 h 311"/>
              <a:gd name="T22" fmla="*/ 2147483647 w 300"/>
              <a:gd name="T23" fmla="*/ 2147483647 h 311"/>
              <a:gd name="T24" fmla="*/ 2147483647 w 300"/>
              <a:gd name="T25" fmla="*/ 2147483647 h 311"/>
              <a:gd name="T26" fmla="*/ 2147483647 w 300"/>
              <a:gd name="T27" fmla="*/ 2147483647 h 311"/>
              <a:gd name="T28" fmla="*/ 2147483647 w 300"/>
              <a:gd name="T29" fmla="*/ 2147483647 h 311"/>
              <a:gd name="T30" fmla="*/ 2147483647 w 300"/>
              <a:gd name="T31" fmla="*/ 2147483647 h 311"/>
              <a:gd name="T32" fmla="*/ 2147483647 w 300"/>
              <a:gd name="T33" fmla="*/ 2147483647 h 311"/>
              <a:gd name="T34" fmla="*/ 2147483647 w 300"/>
              <a:gd name="T35" fmla="*/ 2147483647 h 311"/>
              <a:gd name="T36" fmla="*/ 0 w 300"/>
              <a:gd name="T37" fmla="*/ 2147483647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noFill/>
          <a:ln w="12700">
            <a:solidFill>
              <a:srgbClr val="000000"/>
            </a:solidFill>
            <a:prstDash val="solid"/>
            <a:round/>
            <a:headEnd/>
            <a:tailEnd/>
          </a:ln>
        </p:spPr>
        <p:txBody>
          <a:bodyPr/>
          <a:lstStyle/>
          <a:p>
            <a:endParaRPr lang="en-US"/>
          </a:p>
        </p:txBody>
      </p:sp>
      <p:sp>
        <p:nvSpPr>
          <p:cNvPr id="57378" name="Freeform 37"/>
          <p:cNvSpPr>
            <a:spLocks/>
          </p:cNvSpPr>
          <p:nvPr/>
        </p:nvSpPr>
        <p:spPr bwMode="auto">
          <a:xfrm>
            <a:off x="7134225" y="3935413"/>
            <a:ext cx="677863" cy="520700"/>
          </a:xfrm>
          <a:custGeom>
            <a:avLst/>
            <a:gdLst>
              <a:gd name="T0" fmla="*/ 2147483647 w 274"/>
              <a:gd name="T1" fmla="*/ 2147483647 h 217"/>
              <a:gd name="T2" fmla="*/ 2147483647 w 274"/>
              <a:gd name="T3" fmla="*/ 2147483647 h 217"/>
              <a:gd name="T4" fmla="*/ 2147483647 w 274"/>
              <a:gd name="T5" fmla="*/ 0 h 217"/>
              <a:gd name="T6" fmla="*/ 2147483647 w 274"/>
              <a:gd name="T7" fmla="*/ 2147483647 h 217"/>
              <a:gd name="T8" fmla="*/ 2147483647 w 274"/>
              <a:gd name="T9" fmla="*/ 2147483647 h 217"/>
              <a:gd name="T10" fmla="*/ 2147483647 w 274"/>
              <a:gd name="T11" fmla="*/ 2147483647 h 217"/>
              <a:gd name="T12" fmla="*/ 2147483647 w 274"/>
              <a:gd name="T13" fmla="*/ 2147483647 h 217"/>
              <a:gd name="T14" fmla="*/ 2147483647 w 274"/>
              <a:gd name="T15" fmla="*/ 2147483647 h 217"/>
              <a:gd name="T16" fmla="*/ 2147483647 w 274"/>
              <a:gd name="T17" fmla="*/ 2147483647 h 217"/>
              <a:gd name="T18" fmla="*/ 2147483647 w 274"/>
              <a:gd name="T19" fmla="*/ 2147483647 h 217"/>
              <a:gd name="T20" fmla="*/ 2147483647 w 274"/>
              <a:gd name="T21" fmla="*/ 2147483647 h 217"/>
              <a:gd name="T22" fmla="*/ 2147483647 w 274"/>
              <a:gd name="T23" fmla="*/ 2147483647 h 217"/>
              <a:gd name="T24" fmla="*/ 2147483647 w 274"/>
              <a:gd name="T25" fmla="*/ 2147483647 h 217"/>
              <a:gd name="T26" fmla="*/ 2147483647 w 274"/>
              <a:gd name="T27" fmla="*/ 2147483647 h 217"/>
              <a:gd name="T28" fmla="*/ 0 w 274"/>
              <a:gd name="T29" fmla="*/ 2147483647 h 217"/>
              <a:gd name="T30" fmla="*/ 2147483647 w 27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noFill/>
          <a:ln w="12700">
            <a:solidFill>
              <a:srgbClr val="000000"/>
            </a:solidFill>
            <a:prstDash val="solid"/>
            <a:round/>
            <a:headEnd/>
            <a:tailEnd/>
          </a:ln>
        </p:spPr>
        <p:txBody>
          <a:bodyPr/>
          <a:lstStyle/>
          <a:p>
            <a:endParaRPr lang="en-US"/>
          </a:p>
        </p:txBody>
      </p:sp>
      <p:sp>
        <p:nvSpPr>
          <p:cNvPr id="57379" name="Freeform 38"/>
          <p:cNvSpPr>
            <a:spLocks/>
          </p:cNvSpPr>
          <p:nvPr/>
        </p:nvSpPr>
        <p:spPr bwMode="auto">
          <a:xfrm>
            <a:off x="6650038" y="4678363"/>
            <a:ext cx="1270000" cy="835025"/>
          </a:xfrm>
          <a:custGeom>
            <a:avLst/>
            <a:gdLst>
              <a:gd name="T0" fmla="*/ 0 w 513"/>
              <a:gd name="T1" fmla="*/ 2147483647 h 348"/>
              <a:gd name="T2" fmla="*/ 2147483647 w 513"/>
              <a:gd name="T3" fmla="*/ 2147483647 h 348"/>
              <a:gd name="T4" fmla="*/ 2147483647 w 513"/>
              <a:gd name="T5" fmla="*/ 2147483647 h 348"/>
              <a:gd name="T6" fmla="*/ 2147483647 w 513"/>
              <a:gd name="T7" fmla="*/ 2147483647 h 348"/>
              <a:gd name="T8" fmla="*/ 2147483647 w 513"/>
              <a:gd name="T9" fmla="*/ 2147483647 h 348"/>
              <a:gd name="T10" fmla="*/ 2147483647 w 513"/>
              <a:gd name="T11" fmla="*/ 2147483647 h 348"/>
              <a:gd name="T12" fmla="*/ 2147483647 w 513"/>
              <a:gd name="T13" fmla="*/ 0 h 348"/>
              <a:gd name="T14" fmla="*/ 2147483647 w 513"/>
              <a:gd name="T15" fmla="*/ 2147483647 h 348"/>
              <a:gd name="T16" fmla="*/ 2147483647 w 513"/>
              <a:gd name="T17" fmla="*/ 2147483647 h 348"/>
              <a:gd name="T18" fmla="*/ 2147483647 w 513"/>
              <a:gd name="T19" fmla="*/ 2147483647 h 348"/>
              <a:gd name="T20" fmla="*/ 2147483647 w 513"/>
              <a:gd name="T21" fmla="*/ 2147483647 h 348"/>
              <a:gd name="T22" fmla="*/ 2147483647 w 513"/>
              <a:gd name="T23" fmla="*/ 2147483647 h 348"/>
              <a:gd name="T24" fmla="*/ 2147483647 w 513"/>
              <a:gd name="T25" fmla="*/ 2147483647 h 348"/>
              <a:gd name="T26" fmla="*/ 2147483647 w 513"/>
              <a:gd name="T27" fmla="*/ 2147483647 h 348"/>
              <a:gd name="T28" fmla="*/ 2147483647 w 513"/>
              <a:gd name="T29" fmla="*/ 2147483647 h 348"/>
              <a:gd name="T30" fmla="*/ 2147483647 w 513"/>
              <a:gd name="T31" fmla="*/ 2147483647 h 348"/>
              <a:gd name="T32" fmla="*/ 2147483647 w 513"/>
              <a:gd name="T33" fmla="*/ 2147483647 h 348"/>
              <a:gd name="T34" fmla="*/ 2147483647 w 513"/>
              <a:gd name="T35" fmla="*/ 2147483647 h 348"/>
              <a:gd name="T36" fmla="*/ 2147483647 w 513"/>
              <a:gd name="T37" fmla="*/ 2147483647 h 348"/>
              <a:gd name="T38" fmla="*/ 2147483647 w 513"/>
              <a:gd name="T39" fmla="*/ 2147483647 h 348"/>
              <a:gd name="T40" fmla="*/ 2147483647 w 513"/>
              <a:gd name="T41" fmla="*/ 2147483647 h 348"/>
              <a:gd name="T42" fmla="*/ 2147483647 w 513"/>
              <a:gd name="T43" fmla="*/ 2147483647 h 348"/>
              <a:gd name="T44" fmla="*/ 2147483647 w 513"/>
              <a:gd name="T45" fmla="*/ 2147483647 h 348"/>
              <a:gd name="T46" fmla="*/ 2147483647 w 513"/>
              <a:gd name="T47" fmla="*/ 2147483647 h 348"/>
              <a:gd name="T48" fmla="*/ 2147483647 w 513"/>
              <a:gd name="T49" fmla="*/ 2147483647 h 348"/>
              <a:gd name="T50" fmla="*/ 2147483647 w 513"/>
              <a:gd name="T51" fmla="*/ 2147483647 h 348"/>
              <a:gd name="T52" fmla="*/ 2147483647 w 513"/>
              <a:gd name="T53" fmla="*/ 2147483647 h 348"/>
              <a:gd name="T54" fmla="*/ 2147483647 w 513"/>
              <a:gd name="T55" fmla="*/ 2147483647 h 348"/>
              <a:gd name="T56" fmla="*/ 2147483647 w 513"/>
              <a:gd name="T57" fmla="*/ 2147483647 h 348"/>
              <a:gd name="T58" fmla="*/ 2147483647 w 513"/>
              <a:gd name="T59" fmla="*/ 2147483647 h 348"/>
              <a:gd name="T60" fmla="*/ 2147483647 w 513"/>
              <a:gd name="T61" fmla="*/ 2147483647 h 348"/>
              <a:gd name="T62" fmla="*/ 2147483647 w 513"/>
              <a:gd name="T63" fmla="*/ 2147483647 h 348"/>
              <a:gd name="T64" fmla="*/ 2147483647 w 513"/>
              <a:gd name="T65" fmla="*/ 2147483647 h 348"/>
              <a:gd name="T66" fmla="*/ 2147483647 w 513"/>
              <a:gd name="T67" fmla="*/ 2147483647 h 348"/>
              <a:gd name="T68" fmla="*/ 2147483647 w 513"/>
              <a:gd name="T69" fmla="*/ 2147483647 h 348"/>
              <a:gd name="T70" fmla="*/ 2147483647 w 513"/>
              <a:gd name="T71" fmla="*/ 2147483647 h 348"/>
              <a:gd name="T72" fmla="*/ 2147483647 w 513"/>
              <a:gd name="T73" fmla="*/ 2147483647 h 348"/>
              <a:gd name="T74" fmla="*/ 2147483647 w 513"/>
              <a:gd name="T75" fmla="*/ 2147483647 h 348"/>
              <a:gd name="T76" fmla="*/ 2147483647 w 513"/>
              <a:gd name="T77" fmla="*/ 2147483647 h 348"/>
              <a:gd name="T78" fmla="*/ 0 w 513"/>
              <a:gd name="T79" fmla="*/ 214748364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noFill/>
          <a:ln w="12700">
            <a:solidFill>
              <a:srgbClr val="000000"/>
            </a:solidFill>
            <a:prstDash val="solid"/>
            <a:round/>
            <a:headEnd/>
            <a:tailEnd/>
          </a:ln>
        </p:spPr>
        <p:txBody>
          <a:bodyPr/>
          <a:lstStyle/>
          <a:p>
            <a:endParaRPr lang="en-US"/>
          </a:p>
        </p:txBody>
      </p:sp>
      <p:sp>
        <p:nvSpPr>
          <p:cNvPr id="57380" name="Freeform 39"/>
          <p:cNvSpPr>
            <a:spLocks/>
          </p:cNvSpPr>
          <p:nvPr/>
        </p:nvSpPr>
        <p:spPr bwMode="auto">
          <a:xfrm>
            <a:off x="6997700" y="3579813"/>
            <a:ext cx="1169988" cy="495300"/>
          </a:xfrm>
          <a:custGeom>
            <a:avLst/>
            <a:gdLst>
              <a:gd name="T0" fmla="*/ 2147483647 w 472"/>
              <a:gd name="T1" fmla="*/ 2147483647 h 207"/>
              <a:gd name="T2" fmla="*/ 0 w 472"/>
              <a:gd name="T3" fmla="*/ 2147483647 h 207"/>
              <a:gd name="T4" fmla="*/ 2147483647 w 472"/>
              <a:gd name="T5" fmla="*/ 2147483647 h 207"/>
              <a:gd name="T6" fmla="*/ 2147483647 w 472"/>
              <a:gd name="T7" fmla="*/ 2147483647 h 207"/>
              <a:gd name="T8" fmla="*/ 2147483647 w 472"/>
              <a:gd name="T9" fmla="*/ 2147483647 h 207"/>
              <a:gd name="T10" fmla="*/ 2147483647 w 472"/>
              <a:gd name="T11" fmla="*/ 2147483647 h 207"/>
              <a:gd name="T12" fmla="*/ 2147483647 w 472"/>
              <a:gd name="T13" fmla="*/ 2147483647 h 207"/>
              <a:gd name="T14" fmla="*/ 2147483647 w 472"/>
              <a:gd name="T15" fmla="*/ 2147483647 h 207"/>
              <a:gd name="T16" fmla="*/ 2147483647 w 472"/>
              <a:gd name="T17" fmla="*/ 2147483647 h 207"/>
              <a:gd name="T18" fmla="*/ 2147483647 w 472"/>
              <a:gd name="T19" fmla="*/ 2147483647 h 207"/>
              <a:gd name="T20" fmla="*/ 2147483647 w 472"/>
              <a:gd name="T21" fmla="*/ 2147483647 h 207"/>
              <a:gd name="T22" fmla="*/ 2147483647 w 472"/>
              <a:gd name="T23" fmla="*/ 2147483647 h 207"/>
              <a:gd name="T24" fmla="*/ 2147483647 w 472"/>
              <a:gd name="T25" fmla="*/ 2147483647 h 207"/>
              <a:gd name="T26" fmla="*/ 2147483647 w 472"/>
              <a:gd name="T27" fmla="*/ 2147483647 h 207"/>
              <a:gd name="T28" fmla="*/ 2147483647 w 472"/>
              <a:gd name="T29" fmla="*/ 2147483647 h 207"/>
              <a:gd name="T30" fmla="*/ 2147483647 w 472"/>
              <a:gd name="T31" fmla="*/ 2147483647 h 207"/>
              <a:gd name="T32" fmla="*/ 2147483647 w 472"/>
              <a:gd name="T33" fmla="*/ 2147483647 h 207"/>
              <a:gd name="T34" fmla="*/ 2147483647 w 472"/>
              <a:gd name="T35" fmla="*/ 2147483647 h 207"/>
              <a:gd name="T36" fmla="*/ 2147483647 w 472"/>
              <a:gd name="T37" fmla="*/ 2147483647 h 207"/>
              <a:gd name="T38" fmla="*/ 2147483647 w 472"/>
              <a:gd name="T39" fmla="*/ 2147483647 h 207"/>
              <a:gd name="T40" fmla="*/ 2147483647 w 472"/>
              <a:gd name="T41" fmla="*/ 2147483647 h 207"/>
              <a:gd name="T42" fmla="*/ 2147483647 w 472"/>
              <a:gd name="T43" fmla="*/ 2147483647 h 207"/>
              <a:gd name="T44" fmla="*/ 2147483647 w 472"/>
              <a:gd name="T45" fmla="*/ 2147483647 h 207"/>
              <a:gd name="T46" fmla="*/ 2147483647 w 472"/>
              <a:gd name="T47" fmla="*/ 2147483647 h 207"/>
              <a:gd name="T48" fmla="*/ 2147483647 w 472"/>
              <a:gd name="T49" fmla="*/ 2147483647 h 207"/>
              <a:gd name="T50" fmla="*/ 2147483647 w 472"/>
              <a:gd name="T51" fmla="*/ 2147483647 h 207"/>
              <a:gd name="T52" fmla="*/ 2147483647 w 472"/>
              <a:gd name="T53" fmla="*/ 2147483647 h 207"/>
              <a:gd name="T54" fmla="*/ 2147483647 w 472"/>
              <a:gd name="T55" fmla="*/ 2147483647 h 207"/>
              <a:gd name="T56" fmla="*/ 2147483647 w 472"/>
              <a:gd name="T57" fmla="*/ 2147483647 h 207"/>
              <a:gd name="T58" fmla="*/ 2147483647 w 472"/>
              <a:gd name="T59" fmla="*/ 0 h 207"/>
              <a:gd name="T60" fmla="*/ 2147483647 w 472"/>
              <a:gd name="T61" fmla="*/ 2147483647 h 207"/>
              <a:gd name="T62" fmla="*/ 2147483647 w 472"/>
              <a:gd name="T63" fmla="*/ 2147483647 h 207"/>
              <a:gd name="T64" fmla="*/ 2147483647 w 472"/>
              <a:gd name="T65" fmla="*/ 2147483647 h 207"/>
              <a:gd name="T66" fmla="*/ 2147483647 w 472"/>
              <a:gd name="T67" fmla="*/ 2147483647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noFill/>
          <a:ln w="12700">
            <a:solidFill>
              <a:srgbClr val="000000"/>
            </a:solidFill>
            <a:prstDash val="solid"/>
            <a:round/>
            <a:headEnd/>
            <a:tailEnd/>
          </a:ln>
        </p:spPr>
        <p:txBody>
          <a:bodyPr/>
          <a:lstStyle/>
          <a:p>
            <a:endParaRPr lang="en-US"/>
          </a:p>
        </p:txBody>
      </p:sp>
      <p:sp>
        <p:nvSpPr>
          <p:cNvPr id="57381" name="Freeform 40"/>
          <p:cNvSpPr>
            <a:spLocks/>
          </p:cNvSpPr>
          <p:nvPr/>
        </p:nvSpPr>
        <p:spPr bwMode="auto">
          <a:xfrm>
            <a:off x="7118350" y="3046413"/>
            <a:ext cx="577850" cy="587375"/>
          </a:xfrm>
          <a:custGeom>
            <a:avLst/>
            <a:gdLst>
              <a:gd name="T0" fmla="*/ 2147483647 w 234"/>
              <a:gd name="T1" fmla="*/ 2147483647 h 245"/>
              <a:gd name="T2" fmla="*/ 2147483647 w 234"/>
              <a:gd name="T3" fmla="*/ 2147483647 h 245"/>
              <a:gd name="T4" fmla="*/ 0 w 234"/>
              <a:gd name="T5" fmla="*/ 2147483647 h 245"/>
              <a:gd name="T6" fmla="*/ 2147483647 w 234"/>
              <a:gd name="T7" fmla="*/ 2147483647 h 245"/>
              <a:gd name="T8" fmla="*/ 2147483647 w 234"/>
              <a:gd name="T9" fmla="*/ 2147483647 h 245"/>
              <a:gd name="T10" fmla="*/ 2147483647 w 234"/>
              <a:gd name="T11" fmla="*/ 2147483647 h 245"/>
              <a:gd name="T12" fmla="*/ 2147483647 w 234"/>
              <a:gd name="T13" fmla="*/ 2147483647 h 245"/>
              <a:gd name="T14" fmla="*/ 2147483647 w 234"/>
              <a:gd name="T15" fmla="*/ 2147483647 h 245"/>
              <a:gd name="T16" fmla="*/ 2147483647 w 234"/>
              <a:gd name="T17" fmla="*/ 2147483647 h 245"/>
              <a:gd name="T18" fmla="*/ 2147483647 w 234"/>
              <a:gd name="T19" fmla="*/ 2147483647 h 245"/>
              <a:gd name="T20" fmla="*/ 2147483647 w 234"/>
              <a:gd name="T21" fmla="*/ 2147483647 h 245"/>
              <a:gd name="T22" fmla="*/ 2147483647 w 234"/>
              <a:gd name="T23" fmla="*/ 2147483647 h 245"/>
              <a:gd name="T24" fmla="*/ 2147483647 w 234"/>
              <a:gd name="T25" fmla="*/ 2147483647 h 245"/>
              <a:gd name="T26" fmla="*/ 2147483647 w 234"/>
              <a:gd name="T27" fmla="*/ 2147483647 h 245"/>
              <a:gd name="T28" fmla="*/ 2147483647 w 234"/>
              <a:gd name="T29" fmla="*/ 2147483647 h 245"/>
              <a:gd name="T30" fmla="*/ 2147483647 w 234"/>
              <a:gd name="T31" fmla="*/ 2147483647 h 245"/>
              <a:gd name="T32" fmla="*/ 2147483647 w 234"/>
              <a:gd name="T33" fmla="*/ 0 h 245"/>
              <a:gd name="T34" fmla="*/ 2147483647 w 234"/>
              <a:gd name="T35" fmla="*/ 2147483647 h 245"/>
              <a:gd name="T36" fmla="*/ 2147483647 w 234"/>
              <a:gd name="T37" fmla="*/ 2147483647 h 245"/>
              <a:gd name="T38" fmla="*/ 2147483647 w 234"/>
              <a:gd name="T39" fmla="*/ 2147483647 h 245"/>
              <a:gd name="T40" fmla="*/ 2147483647 w 234"/>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FFA46C"/>
          </a:solidFill>
          <a:ln w="12700">
            <a:solidFill>
              <a:srgbClr val="000000"/>
            </a:solidFill>
            <a:prstDash val="solid"/>
            <a:round/>
            <a:headEnd/>
            <a:tailEnd/>
          </a:ln>
        </p:spPr>
        <p:txBody>
          <a:bodyPr/>
          <a:lstStyle/>
          <a:p>
            <a:endParaRPr lang="en-US"/>
          </a:p>
        </p:txBody>
      </p:sp>
      <p:sp>
        <p:nvSpPr>
          <p:cNvPr id="57382" name="Freeform 41"/>
          <p:cNvSpPr>
            <a:spLocks/>
          </p:cNvSpPr>
          <p:nvPr/>
        </p:nvSpPr>
        <p:spPr bwMode="auto">
          <a:xfrm>
            <a:off x="7896225" y="3057525"/>
            <a:ext cx="180975" cy="219075"/>
          </a:xfrm>
          <a:custGeom>
            <a:avLst/>
            <a:gdLst>
              <a:gd name="T0" fmla="*/ 0 w 66"/>
              <a:gd name="T1" fmla="*/ 2147483647 h 82"/>
              <a:gd name="T2" fmla="*/ 2147483647 w 66"/>
              <a:gd name="T3" fmla="*/ 0 h 82"/>
              <a:gd name="T4" fmla="*/ 2147483647 w 66"/>
              <a:gd name="T5" fmla="*/ 2147483647 h 82"/>
              <a:gd name="T6" fmla="*/ 2147483647 w 66"/>
              <a:gd name="T7" fmla="*/ 2147483647 h 82"/>
              <a:gd name="T8" fmla="*/ 2147483647 w 66"/>
              <a:gd name="T9" fmla="*/ 2147483647 h 82"/>
              <a:gd name="T10" fmla="*/ 2147483647 w 66"/>
              <a:gd name="T11" fmla="*/ 2147483647 h 82"/>
              <a:gd name="T12" fmla="*/ 2147483647 w 66"/>
              <a:gd name="T13" fmla="*/ 2147483647 h 82"/>
              <a:gd name="T14" fmla="*/ 0 w 66"/>
              <a:gd name="T15" fmla="*/ 2147483647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rgbClr val="FF6600"/>
          </a:solidFill>
          <a:ln w="12700">
            <a:solidFill>
              <a:srgbClr val="000000"/>
            </a:solidFill>
            <a:prstDash val="solid"/>
            <a:round/>
            <a:headEnd/>
            <a:tailEnd/>
          </a:ln>
        </p:spPr>
        <p:txBody>
          <a:bodyPr/>
          <a:lstStyle/>
          <a:p>
            <a:endParaRPr lang="en-US"/>
          </a:p>
        </p:txBody>
      </p:sp>
      <p:sp>
        <p:nvSpPr>
          <p:cNvPr id="57383" name="Freeform 42"/>
          <p:cNvSpPr>
            <a:spLocks/>
          </p:cNvSpPr>
          <p:nvPr/>
        </p:nvSpPr>
        <p:spPr bwMode="auto">
          <a:xfrm>
            <a:off x="7246938" y="2670175"/>
            <a:ext cx="785812" cy="500063"/>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noFill/>
          <a:ln w="12700">
            <a:solidFill>
              <a:srgbClr val="000000"/>
            </a:solidFill>
            <a:prstDash val="solid"/>
            <a:round/>
            <a:headEnd/>
            <a:tailEnd/>
          </a:ln>
        </p:spPr>
        <p:txBody>
          <a:bodyPr/>
          <a:lstStyle/>
          <a:p>
            <a:endParaRPr lang="en-US"/>
          </a:p>
        </p:txBody>
      </p:sp>
      <p:sp>
        <p:nvSpPr>
          <p:cNvPr id="57384" name="Freeform 43"/>
          <p:cNvSpPr>
            <a:spLocks/>
          </p:cNvSpPr>
          <p:nvPr/>
        </p:nvSpPr>
        <p:spPr bwMode="auto">
          <a:xfrm>
            <a:off x="7958138" y="2728913"/>
            <a:ext cx="207962" cy="396875"/>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FFFF00"/>
          </a:solidFill>
          <a:ln w="12700">
            <a:solidFill>
              <a:srgbClr val="000000"/>
            </a:solidFill>
            <a:prstDash val="solid"/>
            <a:round/>
            <a:headEnd/>
            <a:tailEnd/>
          </a:ln>
        </p:spPr>
        <p:txBody>
          <a:bodyPr/>
          <a:lstStyle/>
          <a:p>
            <a:endParaRPr lang="en-US"/>
          </a:p>
        </p:txBody>
      </p:sp>
      <p:sp>
        <p:nvSpPr>
          <p:cNvPr id="57385" name="Freeform 44"/>
          <p:cNvSpPr>
            <a:spLocks/>
          </p:cNvSpPr>
          <p:nvPr/>
        </p:nvSpPr>
        <p:spPr bwMode="auto">
          <a:xfrm>
            <a:off x="7991475" y="2068513"/>
            <a:ext cx="228600" cy="412750"/>
          </a:xfrm>
          <a:custGeom>
            <a:avLst/>
            <a:gdLst>
              <a:gd name="T0" fmla="*/ 0 w 93"/>
              <a:gd name="T1" fmla="*/ 2147483647 h 172"/>
              <a:gd name="T2" fmla="*/ 2147483647 w 93"/>
              <a:gd name="T3" fmla="*/ 0 h 172"/>
              <a:gd name="T4" fmla="*/ 2147483647 w 93"/>
              <a:gd name="T5" fmla="*/ 2147483647 h 172"/>
              <a:gd name="T6" fmla="*/ 2147483647 w 93"/>
              <a:gd name="T7" fmla="*/ 2147483647 h 172"/>
              <a:gd name="T8" fmla="*/ 2147483647 w 93"/>
              <a:gd name="T9" fmla="*/ 2147483647 h 172"/>
              <a:gd name="T10" fmla="*/ 2147483647 w 93"/>
              <a:gd name="T11" fmla="*/ 2147483647 h 172"/>
              <a:gd name="T12" fmla="*/ 2147483647 w 93"/>
              <a:gd name="T13" fmla="*/ 2147483647 h 172"/>
              <a:gd name="T14" fmla="*/ 2147483647 w 93"/>
              <a:gd name="T15" fmla="*/ 2147483647 h 172"/>
              <a:gd name="T16" fmla="*/ 2147483647 w 93"/>
              <a:gd name="T17" fmla="*/ 2147483647 h 172"/>
              <a:gd name="T18" fmla="*/ 0 w 93"/>
              <a:gd name="T19" fmla="*/ 2147483647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noFill/>
          <a:ln w="12700">
            <a:solidFill>
              <a:srgbClr val="000000"/>
            </a:solidFill>
            <a:prstDash val="solid"/>
            <a:round/>
            <a:headEnd/>
            <a:tailEnd/>
          </a:ln>
        </p:spPr>
        <p:txBody>
          <a:bodyPr/>
          <a:lstStyle/>
          <a:p>
            <a:endParaRPr lang="en-US"/>
          </a:p>
        </p:txBody>
      </p:sp>
      <p:sp>
        <p:nvSpPr>
          <p:cNvPr id="57386" name="Freeform 45"/>
          <p:cNvSpPr>
            <a:spLocks/>
          </p:cNvSpPr>
          <p:nvPr/>
        </p:nvSpPr>
        <p:spPr bwMode="auto">
          <a:xfrm>
            <a:off x="8101013" y="2390775"/>
            <a:ext cx="490537" cy="215900"/>
          </a:xfrm>
          <a:custGeom>
            <a:avLst/>
            <a:gdLst>
              <a:gd name="T0" fmla="*/ 0 w 198"/>
              <a:gd name="T1" fmla="*/ 2147483647 h 90"/>
              <a:gd name="T2" fmla="*/ 2147483647 w 198"/>
              <a:gd name="T3" fmla="*/ 2147483647 h 90"/>
              <a:gd name="T4" fmla="*/ 2147483647 w 198"/>
              <a:gd name="T5" fmla="*/ 2147483647 h 90"/>
              <a:gd name="T6" fmla="*/ 2147483647 w 198"/>
              <a:gd name="T7" fmla="*/ 0 h 90"/>
              <a:gd name="T8" fmla="*/ 2147483647 w 198"/>
              <a:gd name="T9" fmla="*/ 2147483647 h 90"/>
              <a:gd name="T10" fmla="*/ 2147483647 w 198"/>
              <a:gd name="T11" fmla="*/ 2147483647 h 90"/>
              <a:gd name="T12" fmla="*/ 2147483647 w 198"/>
              <a:gd name="T13" fmla="*/ 2147483647 h 90"/>
              <a:gd name="T14" fmla="*/ 2147483647 w 198"/>
              <a:gd name="T15" fmla="*/ 2147483647 h 90"/>
              <a:gd name="T16" fmla="*/ 2147483647 w 198"/>
              <a:gd name="T17" fmla="*/ 2147483647 h 90"/>
              <a:gd name="T18" fmla="*/ 2147483647 w 198"/>
              <a:gd name="T19" fmla="*/ 2147483647 h 90"/>
              <a:gd name="T20" fmla="*/ 2147483647 w 198"/>
              <a:gd name="T21" fmla="*/ 2147483647 h 90"/>
              <a:gd name="T22" fmla="*/ 2147483647 w 198"/>
              <a:gd name="T23" fmla="*/ 2147483647 h 90"/>
              <a:gd name="T24" fmla="*/ 2147483647 w 198"/>
              <a:gd name="T25" fmla="*/ 2147483647 h 90"/>
              <a:gd name="T26" fmla="*/ 2147483647 w 198"/>
              <a:gd name="T27" fmla="*/ 2147483647 h 90"/>
              <a:gd name="T28" fmla="*/ 2147483647 w 198"/>
              <a:gd name="T29" fmla="*/ 2147483647 h 90"/>
              <a:gd name="T30" fmla="*/ 2147483647 w 198"/>
              <a:gd name="T31" fmla="*/ 2147483647 h 90"/>
              <a:gd name="T32" fmla="*/ 2147483647 w 198"/>
              <a:gd name="T33" fmla="*/ 2147483647 h 90"/>
              <a:gd name="T34" fmla="*/ 2147483647 w 198"/>
              <a:gd name="T35" fmla="*/ 2147483647 h 90"/>
              <a:gd name="T36" fmla="*/ 2147483647 w 198"/>
              <a:gd name="T37" fmla="*/ 2147483647 h 90"/>
              <a:gd name="T38" fmla="*/ 0 w 198"/>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noFill/>
          <a:ln w="12700">
            <a:solidFill>
              <a:srgbClr val="000000"/>
            </a:solidFill>
            <a:prstDash val="solid"/>
            <a:round/>
            <a:headEnd/>
            <a:tailEnd/>
          </a:ln>
        </p:spPr>
        <p:txBody>
          <a:bodyPr/>
          <a:lstStyle/>
          <a:p>
            <a:endParaRPr lang="en-US"/>
          </a:p>
        </p:txBody>
      </p:sp>
      <p:sp>
        <p:nvSpPr>
          <p:cNvPr id="57387" name="Freeform 46"/>
          <p:cNvSpPr>
            <a:spLocks/>
          </p:cNvSpPr>
          <p:nvPr/>
        </p:nvSpPr>
        <p:spPr bwMode="auto">
          <a:xfrm>
            <a:off x="8126413" y="2554288"/>
            <a:ext cx="255587" cy="188912"/>
          </a:xfrm>
          <a:custGeom>
            <a:avLst/>
            <a:gdLst>
              <a:gd name="T0" fmla="*/ 0 w 103"/>
              <a:gd name="T1" fmla="*/ 2147483647 h 79"/>
              <a:gd name="T2" fmla="*/ 2147483647 w 103"/>
              <a:gd name="T3" fmla="*/ 0 h 79"/>
              <a:gd name="T4" fmla="*/ 2147483647 w 103"/>
              <a:gd name="T5" fmla="*/ 2147483647 h 79"/>
              <a:gd name="T6" fmla="*/ 2147483647 w 103"/>
              <a:gd name="T7" fmla="*/ 2147483647 h 79"/>
              <a:gd name="T8" fmla="*/ 2147483647 w 103"/>
              <a:gd name="T9" fmla="*/ 2147483647 h 79"/>
              <a:gd name="T10" fmla="*/ 2147483647 w 103"/>
              <a:gd name="T11" fmla="*/ 2147483647 h 79"/>
              <a:gd name="T12" fmla="*/ 2147483647 w 103"/>
              <a:gd name="T13" fmla="*/ 2147483647 h 79"/>
              <a:gd name="T14" fmla="*/ 0 w 103"/>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noFill/>
          <a:ln w="12700">
            <a:solidFill>
              <a:srgbClr val="000000"/>
            </a:solidFill>
            <a:prstDash val="solid"/>
            <a:round/>
            <a:headEnd/>
            <a:tailEnd/>
          </a:ln>
        </p:spPr>
        <p:txBody>
          <a:bodyPr/>
          <a:lstStyle/>
          <a:p>
            <a:endParaRPr lang="en-US"/>
          </a:p>
        </p:txBody>
      </p:sp>
      <p:grpSp>
        <p:nvGrpSpPr>
          <p:cNvPr id="3" name="Group 47"/>
          <p:cNvGrpSpPr>
            <a:grpSpLocks/>
          </p:cNvGrpSpPr>
          <p:nvPr/>
        </p:nvGrpSpPr>
        <p:grpSpPr bwMode="auto">
          <a:xfrm>
            <a:off x="7315200" y="2098675"/>
            <a:ext cx="1101725" cy="720725"/>
            <a:chOff x="4607" y="1328"/>
            <a:chExt cx="694" cy="454"/>
          </a:xfrm>
          <a:noFill/>
        </p:grpSpPr>
        <p:sp>
          <p:nvSpPr>
            <p:cNvPr id="3120" name="Freeform 48"/>
            <p:cNvSpPr>
              <a:spLocks/>
            </p:cNvSpPr>
            <p:nvPr/>
          </p:nvSpPr>
          <p:spPr bwMode="auto">
            <a:xfrm>
              <a:off x="4607" y="1328"/>
              <a:ext cx="548" cy="432"/>
            </a:xfrm>
            <a:custGeom>
              <a:avLst/>
              <a:gdLst>
                <a:gd name="T0" fmla="*/ 27 w 351"/>
                <a:gd name="T1" fmla="*/ 192 h 286"/>
                <a:gd name="T2" fmla="*/ 60 w 351"/>
                <a:gd name="T3" fmla="*/ 175 h 286"/>
                <a:gd name="T4" fmla="*/ 105 w 351"/>
                <a:gd name="T5" fmla="*/ 171 h 286"/>
                <a:gd name="T6" fmla="*/ 116 w 351"/>
                <a:gd name="T7" fmla="*/ 156 h 286"/>
                <a:gd name="T8" fmla="*/ 132 w 351"/>
                <a:gd name="T9" fmla="*/ 154 h 286"/>
                <a:gd name="T10" fmla="*/ 141 w 351"/>
                <a:gd name="T11" fmla="*/ 138 h 286"/>
                <a:gd name="T12" fmla="*/ 156 w 351"/>
                <a:gd name="T13" fmla="*/ 132 h 286"/>
                <a:gd name="T14" fmla="*/ 149 w 351"/>
                <a:gd name="T15" fmla="*/ 102 h 286"/>
                <a:gd name="T16" fmla="*/ 140 w 351"/>
                <a:gd name="T17" fmla="*/ 94 h 286"/>
                <a:gd name="T18" fmla="*/ 159 w 351"/>
                <a:gd name="T19" fmla="*/ 70 h 286"/>
                <a:gd name="T20" fmla="*/ 171 w 351"/>
                <a:gd name="T21" fmla="*/ 70 h 286"/>
                <a:gd name="T22" fmla="*/ 212 w 351"/>
                <a:gd name="T23" fmla="*/ 19 h 286"/>
                <a:gd name="T24" fmla="*/ 275 w 351"/>
                <a:gd name="T25" fmla="*/ 0 h 286"/>
                <a:gd name="T26" fmla="*/ 282 w 351"/>
                <a:gd name="T27" fmla="*/ 48 h 286"/>
                <a:gd name="T28" fmla="*/ 285 w 351"/>
                <a:gd name="T29" fmla="*/ 46 h 286"/>
                <a:gd name="T30" fmla="*/ 300 w 351"/>
                <a:gd name="T31" fmla="*/ 63 h 286"/>
                <a:gd name="T32" fmla="*/ 301 w 351"/>
                <a:gd name="T33" fmla="*/ 112 h 286"/>
                <a:gd name="T34" fmla="*/ 320 w 351"/>
                <a:gd name="T35" fmla="*/ 152 h 286"/>
                <a:gd name="T36" fmla="*/ 327 w 351"/>
                <a:gd name="T37" fmla="*/ 204 h 286"/>
                <a:gd name="T38" fmla="*/ 329 w 351"/>
                <a:gd name="T39" fmla="*/ 249 h 286"/>
                <a:gd name="T40" fmla="*/ 351 w 351"/>
                <a:gd name="T41" fmla="*/ 264 h 286"/>
                <a:gd name="T42" fmla="*/ 335 w 351"/>
                <a:gd name="T43" fmla="*/ 286 h 286"/>
                <a:gd name="T44" fmla="*/ 294 w 351"/>
                <a:gd name="T45" fmla="*/ 260 h 286"/>
                <a:gd name="T46" fmla="*/ 273 w 351"/>
                <a:gd name="T47" fmla="*/ 262 h 286"/>
                <a:gd name="T48" fmla="*/ 252 w 351"/>
                <a:gd name="T49" fmla="*/ 256 h 286"/>
                <a:gd name="T50" fmla="*/ 253 w 351"/>
                <a:gd name="T51" fmla="*/ 241 h 286"/>
                <a:gd name="T52" fmla="*/ 240 w 351"/>
                <a:gd name="T53" fmla="*/ 236 h 286"/>
                <a:gd name="T54" fmla="*/ 10 w 351"/>
                <a:gd name="T55" fmla="*/ 280 h 286"/>
                <a:gd name="T56" fmla="*/ 0 w 351"/>
                <a:gd name="T57" fmla="*/ 267 h 286"/>
                <a:gd name="T58" fmla="*/ 35 w 351"/>
                <a:gd name="T59" fmla="*/ 216 h 286"/>
                <a:gd name="T60" fmla="*/ 27 w 351"/>
                <a:gd name="T61" fmla="*/ 19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21" name="Freeform 49"/>
            <p:cNvSpPr>
              <a:spLocks/>
            </p:cNvSpPr>
            <p:nvPr/>
          </p:nvSpPr>
          <p:spPr bwMode="auto">
            <a:xfrm>
              <a:off x="5140" y="1691"/>
              <a:ext cx="161" cy="91"/>
            </a:xfrm>
            <a:custGeom>
              <a:avLst/>
              <a:gdLst>
                <a:gd name="T0" fmla="*/ 0 w 102"/>
                <a:gd name="T1" fmla="*/ 45 h 61"/>
                <a:gd name="T2" fmla="*/ 42 w 102"/>
                <a:gd name="T3" fmla="*/ 25 h 61"/>
                <a:gd name="T4" fmla="*/ 83 w 102"/>
                <a:gd name="T5" fmla="*/ 0 h 61"/>
                <a:gd name="T6" fmla="*/ 90 w 102"/>
                <a:gd name="T7" fmla="*/ 1 h 61"/>
                <a:gd name="T8" fmla="*/ 102 w 102"/>
                <a:gd name="T9" fmla="*/ 2 h 61"/>
                <a:gd name="T10" fmla="*/ 62 w 102"/>
                <a:gd name="T11" fmla="*/ 34 h 61"/>
                <a:gd name="T12" fmla="*/ 12 w 102"/>
                <a:gd name="T13" fmla="*/ 61 h 61"/>
                <a:gd name="T14" fmla="*/ 0 w 102"/>
                <a:gd name="T15" fmla="*/ 4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61">
                  <a:moveTo>
                    <a:pt x="0" y="45"/>
                  </a:moveTo>
                  <a:lnTo>
                    <a:pt x="42" y="25"/>
                  </a:lnTo>
                  <a:lnTo>
                    <a:pt x="83" y="0"/>
                  </a:lnTo>
                  <a:lnTo>
                    <a:pt x="90" y="1"/>
                  </a:lnTo>
                  <a:lnTo>
                    <a:pt x="102" y="2"/>
                  </a:lnTo>
                  <a:lnTo>
                    <a:pt x="62" y="34"/>
                  </a:lnTo>
                  <a:lnTo>
                    <a:pt x="12" y="61"/>
                  </a:lnTo>
                  <a:lnTo>
                    <a:pt x="0" y="45"/>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grpSp>
      <p:sp>
        <p:nvSpPr>
          <p:cNvPr id="57389" name="Freeform 50"/>
          <p:cNvSpPr>
            <a:spLocks/>
          </p:cNvSpPr>
          <p:nvPr/>
        </p:nvSpPr>
        <p:spPr bwMode="auto">
          <a:xfrm>
            <a:off x="8305800" y="2536825"/>
            <a:ext cx="136525" cy="74613"/>
          </a:xfrm>
          <a:custGeom>
            <a:avLst/>
            <a:gdLst>
              <a:gd name="T0" fmla="*/ 0 w 52"/>
              <a:gd name="T1" fmla="*/ 2147483647 h 43"/>
              <a:gd name="T2" fmla="*/ 2147483647 w 52"/>
              <a:gd name="T3" fmla="*/ 0 h 43"/>
              <a:gd name="T4" fmla="*/ 2147483647 w 52"/>
              <a:gd name="T5" fmla="*/ 2147483647 h 43"/>
              <a:gd name="T6" fmla="*/ 2147483647 w 52"/>
              <a:gd name="T7" fmla="*/ 2147483647 h 43"/>
              <a:gd name="T8" fmla="*/ 2147483647 w 52"/>
              <a:gd name="T9" fmla="*/ 2147483647 h 43"/>
              <a:gd name="T10" fmla="*/ 2147483647 w 52"/>
              <a:gd name="T11" fmla="*/ 2147483647 h 43"/>
              <a:gd name="T12" fmla="*/ 0 w 52"/>
              <a:gd name="T13" fmla="*/ 2147483647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noFill/>
          <a:ln w="12700">
            <a:solidFill>
              <a:srgbClr val="000000"/>
            </a:solidFill>
            <a:prstDash val="solid"/>
            <a:round/>
            <a:headEnd/>
            <a:tailEnd/>
          </a:ln>
        </p:spPr>
        <p:txBody>
          <a:bodyPr/>
          <a:lstStyle/>
          <a:p>
            <a:endParaRPr lang="en-US"/>
          </a:p>
        </p:txBody>
      </p:sp>
      <p:grpSp>
        <p:nvGrpSpPr>
          <p:cNvPr id="4" name="Group 51"/>
          <p:cNvGrpSpPr>
            <a:grpSpLocks/>
          </p:cNvGrpSpPr>
          <p:nvPr/>
        </p:nvGrpSpPr>
        <p:grpSpPr bwMode="auto">
          <a:xfrm>
            <a:off x="7046913" y="3170238"/>
            <a:ext cx="1062037" cy="614362"/>
            <a:chOff x="4439" y="1997"/>
            <a:chExt cx="669" cy="387"/>
          </a:xfrm>
          <a:noFill/>
        </p:grpSpPr>
        <p:sp>
          <p:nvSpPr>
            <p:cNvPr id="3124" name="Freeform 52"/>
            <p:cNvSpPr>
              <a:spLocks/>
            </p:cNvSpPr>
            <p:nvPr/>
          </p:nvSpPr>
          <p:spPr bwMode="auto">
            <a:xfrm>
              <a:off x="4439" y="1997"/>
              <a:ext cx="644" cy="387"/>
            </a:xfrm>
            <a:custGeom>
              <a:avLst/>
              <a:gdLst>
                <a:gd name="T0" fmla="*/ 68 w 413"/>
                <a:gd name="T1" fmla="*/ 180 h 257"/>
                <a:gd name="T2" fmla="*/ 56 w 413"/>
                <a:gd name="T3" fmla="*/ 206 h 257"/>
                <a:gd name="T4" fmla="*/ 39 w 413"/>
                <a:gd name="T5" fmla="*/ 213 h 257"/>
                <a:gd name="T6" fmla="*/ 38 w 413"/>
                <a:gd name="T7" fmla="*/ 230 h 257"/>
                <a:gd name="T8" fmla="*/ 2 w 413"/>
                <a:gd name="T9" fmla="*/ 243 h 257"/>
                <a:gd name="T10" fmla="*/ 0 w 413"/>
                <a:gd name="T11" fmla="*/ 257 h 257"/>
                <a:gd name="T12" fmla="*/ 98 w 413"/>
                <a:gd name="T13" fmla="*/ 240 h 257"/>
                <a:gd name="T14" fmla="*/ 276 w 413"/>
                <a:gd name="T15" fmla="*/ 203 h 257"/>
                <a:gd name="T16" fmla="*/ 413 w 413"/>
                <a:gd name="T17" fmla="*/ 170 h 257"/>
                <a:gd name="T18" fmla="*/ 413 w 413"/>
                <a:gd name="T19" fmla="*/ 144 h 257"/>
                <a:gd name="T20" fmla="*/ 398 w 413"/>
                <a:gd name="T21" fmla="*/ 136 h 257"/>
                <a:gd name="T22" fmla="*/ 386 w 413"/>
                <a:gd name="T23" fmla="*/ 149 h 257"/>
                <a:gd name="T24" fmla="*/ 379 w 413"/>
                <a:gd name="T25" fmla="*/ 114 h 257"/>
                <a:gd name="T26" fmla="*/ 386 w 413"/>
                <a:gd name="T27" fmla="*/ 83 h 257"/>
                <a:gd name="T28" fmla="*/ 335 w 413"/>
                <a:gd name="T29" fmla="*/ 60 h 257"/>
                <a:gd name="T30" fmla="*/ 300 w 413"/>
                <a:gd name="T31" fmla="*/ 66 h 257"/>
                <a:gd name="T32" fmla="*/ 299 w 413"/>
                <a:gd name="T33" fmla="*/ 18 h 257"/>
                <a:gd name="T34" fmla="*/ 263 w 413"/>
                <a:gd name="T35" fmla="*/ 0 h 257"/>
                <a:gd name="T36" fmla="*/ 236 w 413"/>
                <a:gd name="T37" fmla="*/ 11 h 257"/>
                <a:gd name="T38" fmla="*/ 218 w 413"/>
                <a:gd name="T39" fmla="*/ 56 h 257"/>
                <a:gd name="T40" fmla="*/ 186 w 413"/>
                <a:gd name="T41" fmla="*/ 74 h 257"/>
                <a:gd name="T42" fmla="*/ 173 w 413"/>
                <a:gd name="T43" fmla="*/ 145 h 257"/>
                <a:gd name="T44" fmla="*/ 121 w 413"/>
                <a:gd name="T45" fmla="*/ 180 h 257"/>
                <a:gd name="T46" fmla="*/ 79 w 413"/>
                <a:gd name="T47" fmla="*/ 194 h 257"/>
                <a:gd name="T48" fmla="*/ 68 w 413"/>
                <a:gd name="T49" fmla="*/ 1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25" name="Freeform 53"/>
            <p:cNvSpPr>
              <a:spLocks/>
            </p:cNvSpPr>
            <p:nvPr/>
          </p:nvSpPr>
          <p:spPr bwMode="auto">
            <a:xfrm>
              <a:off x="5064" y="2093"/>
              <a:ext cx="44" cy="72"/>
            </a:xfrm>
            <a:custGeom>
              <a:avLst/>
              <a:gdLst>
                <a:gd name="T0" fmla="*/ 0 w 28"/>
                <a:gd name="T1" fmla="*/ 4 h 48"/>
                <a:gd name="T2" fmla="*/ 28 w 28"/>
                <a:gd name="T3" fmla="*/ 0 h 48"/>
                <a:gd name="T4" fmla="*/ 12 w 28"/>
                <a:gd name="T5" fmla="*/ 48 h 48"/>
                <a:gd name="T6" fmla="*/ 1 w 28"/>
                <a:gd name="T7" fmla="*/ 47 h 48"/>
                <a:gd name="T8" fmla="*/ 0 w 28"/>
                <a:gd name="T9" fmla="*/ 4 h 48"/>
              </a:gdLst>
              <a:ahLst/>
              <a:cxnLst>
                <a:cxn ang="0">
                  <a:pos x="T0" y="T1"/>
                </a:cxn>
                <a:cxn ang="0">
                  <a:pos x="T2" y="T3"/>
                </a:cxn>
                <a:cxn ang="0">
                  <a:pos x="T4" y="T5"/>
                </a:cxn>
                <a:cxn ang="0">
                  <a:pos x="T6" y="T7"/>
                </a:cxn>
                <a:cxn ang="0">
                  <a:pos x="T8" y="T9"/>
                </a:cxn>
              </a:cxnLst>
              <a:rect l="0" t="0" r="r" b="b"/>
              <a:pathLst>
                <a:path w="28" h="48">
                  <a:moveTo>
                    <a:pt x="0" y="4"/>
                  </a:moveTo>
                  <a:lnTo>
                    <a:pt x="28" y="0"/>
                  </a:lnTo>
                  <a:lnTo>
                    <a:pt x="12" y="48"/>
                  </a:lnTo>
                  <a:lnTo>
                    <a:pt x="1" y="47"/>
                  </a:lnTo>
                  <a:lnTo>
                    <a:pt x="0" y="4"/>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grpSp>
      <p:sp>
        <p:nvSpPr>
          <p:cNvPr id="57391" name="Freeform 54"/>
          <p:cNvSpPr>
            <a:spLocks/>
          </p:cNvSpPr>
          <p:nvPr/>
        </p:nvSpPr>
        <p:spPr bwMode="auto">
          <a:xfrm>
            <a:off x="304800" y="1752600"/>
            <a:ext cx="1066800" cy="990600"/>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noFill/>
          <a:ln w="12700">
            <a:solidFill>
              <a:srgbClr val="000000"/>
            </a:solidFill>
            <a:prstDash val="solid"/>
            <a:round/>
            <a:headEnd/>
            <a:tailEnd/>
          </a:ln>
        </p:spPr>
        <p:txBody>
          <a:bodyPr/>
          <a:lstStyle/>
          <a:p>
            <a:endParaRPr lang="en-US"/>
          </a:p>
        </p:txBody>
      </p:sp>
      <p:grpSp>
        <p:nvGrpSpPr>
          <p:cNvPr id="5" name="Group 55"/>
          <p:cNvGrpSpPr>
            <a:grpSpLocks/>
          </p:cNvGrpSpPr>
          <p:nvPr/>
        </p:nvGrpSpPr>
        <p:grpSpPr bwMode="auto">
          <a:xfrm>
            <a:off x="228600" y="3276600"/>
            <a:ext cx="914400" cy="685800"/>
            <a:chOff x="674" y="2281"/>
            <a:chExt cx="548" cy="405"/>
          </a:xfrm>
          <a:solidFill>
            <a:srgbClr val="FF6600"/>
          </a:solidFill>
        </p:grpSpPr>
        <p:sp>
          <p:nvSpPr>
            <p:cNvPr id="3128" name="Freeform 56"/>
            <p:cNvSpPr>
              <a:spLocks/>
            </p:cNvSpPr>
            <p:nvPr/>
          </p:nvSpPr>
          <p:spPr bwMode="auto">
            <a:xfrm>
              <a:off x="674" y="2317"/>
              <a:ext cx="39" cy="57"/>
            </a:xfrm>
            <a:custGeom>
              <a:avLst/>
              <a:gdLst>
                <a:gd name="T0" fmla="*/ 73 w 194"/>
                <a:gd name="T1" fmla="*/ 284 h 284"/>
                <a:gd name="T2" fmla="*/ 0 w 194"/>
                <a:gd name="T3" fmla="*/ 195 h 284"/>
                <a:gd name="T4" fmla="*/ 108 w 194"/>
                <a:gd name="T5" fmla="*/ 0 h 284"/>
                <a:gd name="T6" fmla="*/ 194 w 194"/>
                <a:gd name="T7" fmla="*/ 55 h 284"/>
                <a:gd name="T8" fmla="*/ 73 w 194"/>
                <a:gd name="T9" fmla="*/ 284 h 284"/>
              </a:gdLst>
              <a:ahLst/>
              <a:cxnLst>
                <a:cxn ang="0">
                  <a:pos x="T0" y="T1"/>
                </a:cxn>
                <a:cxn ang="0">
                  <a:pos x="T2" y="T3"/>
                </a:cxn>
                <a:cxn ang="0">
                  <a:pos x="T4" y="T5"/>
                </a:cxn>
                <a:cxn ang="0">
                  <a:pos x="T6" y="T7"/>
                </a:cxn>
                <a:cxn ang="0">
                  <a:pos x="T8" y="T9"/>
                </a:cxn>
              </a:cxnLst>
              <a:rect l="0" t="0" r="r" b="b"/>
              <a:pathLst>
                <a:path w="194" h="284">
                  <a:moveTo>
                    <a:pt x="73" y="284"/>
                  </a:moveTo>
                  <a:lnTo>
                    <a:pt x="0" y="195"/>
                  </a:lnTo>
                  <a:lnTo>
                    <a:pt x="108" y="0"/>
                  </a:lnTo>
                  <a:lnTo>
                    <a:pt x="194" y="55"/>
                  </a:lnTo>
                  <a:lnTo>
                    <a:pt x="73" y="284"/>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29" name="Freeform 57"/>
            <p:cNvSpPr>
              <a:spLocks/>
            </p:cNvSpPr>
            <p:nvPr/>
          </p:nvSpPr>
          <p:spPr bwMode="auto">
            <a:xfrm>
              <a:off x="724" y="2281"/>
              <a:ext cx="85" cy="54"/>
            </a:xfrm>
            <a:custGeom>
              <a:avLst/>
              <a:gdLst>
                <a:gd name="T0" fmla="*/ 0 w 423"/>
                <a:gd name="T1" fmla="*/ 170 h 269"/>
                <a:gd name="T2" fmla="*/ 163 w 423"/>
                <a:gd name="T3" fmla="*/ 263 h 269"/>
                <a:gd name="T4" fmla="*/ 303 w 423"/>
                <a:gd name="T5" fmla="*/ 269 h 269"/>
                <a:gd name="T6" fmla="*/ 423 w 423"/>
                <a:gd name="T7" fmla="*/ 81 h 269"/>
                <a:gd name="T8" fmla="*/ 214 w 423"/>
                <a:gd name="T9" fmla="*/ 0 h 269"/>
                <a:gd name="T10" fmla="*/ 0 w 423"/>
                <a:gd name="T11" fmla="*/ 170 h 269"/>
              </a:gdLst>
              <a:ahLst/>
              <a:cxnLst>
                <a:cxn ang="0">
                  <a:pos x="T0" y="T1"/>
                </a:cxn>
                <a:cxn ang="0">
                  <a:pos x="T2" y="T3"/>
                </a:cxn>
                <a:cxn ang="0">
                  <a:pos x="T4" y="T5"/>
                </a:cxn>
                <a:cxn ang="0">
                  <a:pos x="T6" y="T7"/>
                </a:cxn>
                <a:cxn ang="0">
                  <a:pos x="T8" y="T9"/>
                </a:cxn>
                <a:cxn ang="0">
                  <a:pos x="T10" y="T11"/>
                </a:cxn>
              </a:cxnLst>
              <a:rect l="0" t="0" r="r" b="b"/>
              <a:pathLst>
                <a:path w="423" h="269">
                  <a:moveTo>
                    <a:pt x="0" y="170"/>
                  </a:moveTo>
                  <a:lnTo>
                    <a:pt x="163" y="263"/>
                  </a:lnTo>
                  <a:lnTo>
                    <a:pt x="303" y="269"/>
                  </a:lnTo>
                  <a:lnTo>
                    <a:pt x="423" y="81"/>
                  </a:lnTo>
                  <a:lnTo>
                    <a:pt x="214" y="0"/>
                  </a:lnTo>
                  <a:lnTo>
                    <a:pt x="0" y="170"/>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30" name="Freeform 58"/>
            <p:cNvSpPr>
              <a:spLocks/>
            </p:cNvSpPr>
            <p:nvPr/>
          </p:nvSpPr>
          <p:spPr bwMode="auto">
            <a:xfrm>
              <a:off x="814" y="2313"/>
              <a:ext cx="79" cy="75"/>
            </a:xfrm>
            <a:custGeom>
              <a:avLst/>
              <a:gdLst>
                <a:gd name="T0" fmla="*/ 0 w 398"/>
                <a:gd name="T1" fmla="*/ 77 h 373"/>
                <a:gd name="T2" fmla="*/ 227 w 398"/>
                <a:gd name="T3" fmla="*/ 0 h 373"/>
                <a:gd name="T4" fmla="*/ 316 w 398"/>
                <a:gd name="T5" fmla="*/ 112 h 373"/>
                <a:gd name="T6" fmla="*/ 366 w 398"/>
                <a:gd name="T7" fmla="*/ 211 h 373"/>
                <a:gd name="T8" fmla="*/ 398 w 398"/>
                <a:gd name="T9" fmla="*/ 349 h 373"/>
                <a:gd name="T10" fmla="*/ 212 w 398"/>
                <a:gd name="T11" fmla="*/ 373 h 373"/>
                <a:gd name="T12" fmla="*/ 0 w 398"/>
                <a:gd name="T13" fmla="*/ 77 h 373"/>
              </a:gdLst>
              <a:ahLst/>
              <a:cxnLst>
                <a:cxn ang="0">
                  <a:pos x="T0" y="T1"/>
                </a:cxn>
                <a:cxn ang="0">
                  <a:pos x="T2" y="T3"/>
                </a:cxn>
                <a:cxn ang="0">
                  <a:pos x="T4" y="T5"/>
                </a:cxn>
                <a:cxn ang="0">
                  <a:pos x="T6" y="T7"/>
                </a:cxn>
                <a:cxn ang="0">
                  <a:pos x="T8" y="T9"/>
                </a:cxn>
                <a:cxn ang="0">
                  <a:pos x="T10" y="T11"/>
                </a:cxn>
                <a:cxn ang="0">
                  <a:pos x="T12" y="T13"/>
                </a:cxn>
              </a:cxnLst>
              <a:rect l="0" t="0" r="r" b="b"/>
              <a:pathLst>
                <a:path w="398" h="373">
                  <a:moveTo>
                    <a:pt x="0" y="77"/>
                  </a:moveTo>
                  <a:lnTo>
                    <a:pt x="227" y="0"/>
                  </a:lnTo>
                  <a:lnTo>
                    <a:pt x="316" y="112"/>
                  </a:lnTo>
                  <a:lnTo>
                    <a:pt x="366" y="211"/>
                  </a:lnTo>
                  <a:lnTo>
                    <a:pt x="398" y="349"/>
                  </a:lnTo>
                  <a:lnTo>
                    <a:pt x="212" y="373"/>
                  </a:lnTo>
                  <a:lnTo>
                    <a:pt x="0" y="77"/>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31" name="Freeform 59"/>
            <p:cNvSpPr>
              <a:spLocks/>
            </p:cNvSpPr>
            <p:nvPr/>
          </p:nvSpPr>
          <p:spPr bwMode="auto">
            <a:xfrm>
              <a:off x="910" y="2379"/>
              <a:ext cx="74" cy="41"/>
            </a:xfrm>
            <a:custGeom>
              <a:avLst/>
              <a:gdLst>
                <a:gd name="T0" fmla="*/ 70 w 371"/>
                <a:gd name="T1" fmla="*/ 0 h 203"/>
                <a:gd name="T2" fmla="*/ 0 w 371"/>
                <a:gd name="T3" fmla="*/ 187 h 203"/>
                <a:gd name="T4" fmla="*/ 118 w 371"/>
                <a:gd name="T5" fmla="*/ 203 h 203"/>
                <a:gd name="T6" fmla="*/ 289 w 371"/>
                <a:gd name="T7" fmla="*/ 197 h 203"/>
                <a:gd name="T8" fmla="*/ 371 w 371"/>
                <a:gd name="T9" fmla="*/ 24 h 203"/>
                <a:gd name="T10" fmla="*/ 70 w 371"/>
                <a:gd name="T11" fmla="*/ 0 h 203"/>
              </a:gdLst>
              <a:ahLst/>
              <a:cxnLst>
                <a:cxn ang="0">
                  <a:pos x="T0" y="T1"/>
                </a:cxn>
                <a:cxn ang="0">
                  <a:pos x="T2" y="T3"/>
                </a:cxn>
                <a:cxn ang="0">
                  <a:pos x="T4" y="T5"/>
                </a:cxn>
                <a:cxn ang="0">
                  <a:pos x="T6" y="T7"/>
                </a:cxn>
                <a:cxn ang="0">
                  <a:pos x="T8" y="T9"/>
                </a:cxn>
                <a:cxn ang="0">
                  <a:pos x="T10" y="T11"/>
                </a:cxn>
              </a:cxnLst>
              <a:rect l="0" t="0" r="r" b="b"/>
              <a:pathLst>
                <a:path w="371" h="203">
                  <a:moveTo>
                    <a:pt x="70" y="0"/>
                  </a:moveTo>
                  <a:lnTo>
                    <a:pt x="0" y="187"/>
                  </a:lnTo>
                  <a:lnTo>
                    <a:pt x="118" y="203"/>
                  </a:lnTo>
                  <a:lnTo>
                    <a:pt x="289" y="197"/>
                  </a:lnTo>
                  <a:lnTo>
                    <a:pt x="371" y="24"/>
                  </a:lnTo>
                  <a:lnTo>
                    <a:pt x="70" y="0"/>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32" name="Freeform 60"/>
            <p:cNvSpPr>
              <a:spLocks/>
            </p:cNvSpPr>
            <p:nvPr/>
          </p:nvSpPr>
          <p:spPr bwMode="auto">
            <a:xfrm>
              <a:off x="947" y="2437"/>
              <a:ext cx="24" cy="28"/>
            </a:xfrm>
            <a:custGeom>
              <a:avLst/>
              <a:gdLst>
                <a:gd name="T0" fmla="*/ 98 w 120"/>
                <a:gd name="T1" fmla="*/ 0 h 138"/>
                <a:gd name="T2" fmla="*/ 0 w 120"/>
                <a:gd name="T3" fmla="*/ 0 h 138"/>
                <a:gd name="T4" fmla="*/ 17 w 120"/>
                <a:gd name="T5" fmla="*/ 138 h 138"/>
                <a:gd name="T6" fmla="*/ 120 w 120"/>
                <a:gd name="T7" fmla="*/ 118 h 138"/>
                <a:gd name="T8" fmla="*/ 98 w 120"/>
                <a:gd name="T9" fmla="*/ 0 h 138"/>
              </a:gdLst>
              <a:ahLst/>
              <a:cxnLst>
                <a:cxn ang="0">
                  <a:pos x="T0" y="T1"/>
                </a:cxn>
                <a:cxn ang="0">
                  <a:pos x="T2" y="T3"/>
                </a:cxn>
                <a:cxn ang="0">
                  <a:pos x="T4" y="T5"/>
                </a:cxn>
                <a:cxn ang="0">
                  <a:pos x="T6" y="T7"/>
                </a:cxn>
                <a:cxn ang="0">
                  <a:pos x="T8" y="T9"/>
                </a:cxn>
              </a:cxnLst>
              <a:rect l="0" t="0" r="r" b="b"/>
              <a:pathLst>
                <a:path w="120" h="138">
                  <a:moveTo>
                    <a:pt x="98" y="0"/>
                  </a:moveTo>
                  <a:lnTo>
                    <a:pt x="0" y="0"/>
                  </a:lnTo>
                  <a:lnTo>
                    <a:pt x="17" y="138"/>
                  </a:lnTo>
                  <a:lnTo>
                    <a:pt x="120" y="118"/>
                  </a:lnTo>
                  <a:lnTo>
                    <a:pt x="98" y="0"/>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33" name="Freeform 61"/>
            <p:cNvSpPr>
              <a:spLocks/>
            </p:cNvSpPr>
            <p:nvPr/>
          </p:nvSpPr>
          <p:spPr bwMode="auto">
            <a:xfrm>
              <a:off x="1075" y="2512"/>
              <a:ext cx="147" cy="174"/>
            </a:xfrm>
            <a:custGeom>
              <a:avLst/>
              <a:gdLst>
                <a:gd name="T0" fmla="*/ 123 w 737"/>
                <a:gd name="T1" fmla="*/ 0 h 870"/>
                <a:gd name="T2" fmla="*/ 146 w 737"/>
                <a:gd name="T3" fmla="*/ 234 h 870"/>
                <a:gd name="T4" fmla="*/ 0 w 737"/>
                <a:gd name="T5" fmla="*/ 283 h 870"/>
                <a:gd name="T6" fmla="*/ 86 w 737"/>
                <a:gd name="T7" fmla="*/ 785 h 870"/>
                <a:gd name="T8" fmla="*/ 264 w 737"/>
                <a:gd name="T9" fmla="*/ 870 h 870"/>
                <a:gd name="T10" fmla="*/ 342 w 737"/>
                <a:gd name="T11" fmla="*/ 692 h 870"/>
                <a:gd name="T12" fmla="*/ 566 w 737"/>
                <a:gd name="T13" fmla="*/ 653 h 870"/>
                <a:gd name="T14" fmla="*/ 737 w 737"/>
                <a:gd name="T15" fmla="*/ 466 h 870"/>
                <a:gd name="T16" fmla="*/ 558 w 737"/>
                <a:gd name="T17" fmla="*/ 171 h 870"/>
                <a:gd name="T18" fmla="*/ 123 w 737"/>
                <a:gd name="T19"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70">
                  <a:moveTo>
                    <a:pt x="123" y="0"/>
                  </a:moveTo>
                  <a:lnTo>
                    <a:pt x="146" y="234"/>
                  </a:lnTo>
                  <a:lnTo>
                    <a:pt x="0" y="283"/>
                  </a:lnTo>
                  <a:lnTo>
                    <a:pt x="86" y="785"/>
                  </a:lnTo>
                  <a:lnTo>
                    <a:pt x="264" y="870"/>
                  </a:lnTo>
                  <a:lnTo>
                    <a:pt x="342" y="692"/>
                  </a:lnTo>
                  <a:lnTo>
                    <a:pt x="566" y="653"/>
                  </a:lnTo>
                  <a:lnTo>
                    <a:pt x="737" y="466"/>
                  </a:lnTo>
                  <a:lnTo>
                    <a:pt x="558" y="171"/>
                  </a:lnTo>
                  <a:lnTo>
                    <a:pt x="123" y="0"/>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sp>
          <p:nvSpPr>
            <p:cNvPr id="3134" name="Freeform 62"/>
            <p:cNvSpPr>
              <a:spLocks/>
            </p:cNvSpPr>
            <p:nvPr/>
          </p:nvSpPr>
          <p:spPr bwMode="auto">
            <a:xfrm>
              <a:off x="984" y="2404"/>
              <a:ext cx="81" cy="67"/>
            </a:xfrm>
            <a:custGeom>
              <a:avLst/>
              <a:gdLst>
                <a:gd name="T0" fmla="*/ 82 w 406"/>
                <a:gd name="T1" fmla="*/ 0 h 336"/>
                <a:gd name="T2" fmla="*/ 0 w 406"/>
                <a:gd name="T3" fmla="*/ 100 h 336"/>
                <a:gd name="T4" fmla="*/ 35 w 406"/>
                <a:gd name="T5" fmla="*/ 178 h 336"/>
                <a:gd name="T6" fmla="*/ 76 w 406"/>
                <a:gd name="T7" fmla="*/ 262 h 336"/>
                <a:gd name="T8" fmla="*/ 189 w 406"/>
                <a:gd name="T9" fmla="*/ 336 h 336"/>
                <a:gd name="T10" fmla="*/ 398 w 406"/>
                <a:gd name="T11" fmla="*/ 283 h 336"/>
                <a:gd name="T12" fmla="*/ 406 w 406"/>
                <a:gd name="T13" fmla="*/ 144 h 336"/>
                <a:gd name="T14" fmla="*/ 156 w 406"/>
                <a:gd name="T15" fmla="*/ 94 h 336"/>
                <a:gd name="T16" fmla="*/ 82 w 40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336">
                  <a:moveTo>
                    <a:pt x="82" y="0"/>
                  </a:moveTo>
                  <a:lnTo>
                    <a:pt x="0" y="100"/>
                  </a:lnTo>
                  <a:lnTo>
                    <a:pt x="35" y="178"/>
                  </a:lnTo>
                  <a:lnTo>
                    <a:pt x="76" y="262"/>
                  </a:lnTo>
                  <a:lnTo>
                    <a:pt x="189" y="336"/>
                  </a:lnTo>
                  <a:lnTo>
                    <a:pt x="398" y="283"/>
                  </a:lnTo>
                  <a:lnTo>
                    <a:pt x="406" y="144"/>
                  </a:lnTo>
                  <a:lnTo>
                    <a:pt x="156" y="94"/>
                  </a:lnTo>
                  <a:lnTo>
                    <a:pt x="82" y="0"/>
                  </a:lnTo>
                  <a:close/>
                </a:path>
              </a:pathLst>
            </a:custGeom>
            <a:grpFill/>
            <a:ln w="12700">
              <a:solidFill>
                <a:srgbClr val="000000"/>
              </a:solidFill>
              <a:prstDash val="solid"/>
              <a:round/>
              <a:headEnd/>
              <a:tailEnd/>
            </a:ln>
          </p:spPr>
          <p:txBody>
            <a:bodyPr/>
            <a:lstStyle/>
            <a:p>
              <a:pPr>
                <a:defRPr/>
              </a:pPr>
              <a:endParaRPr lang="en-US" sz="1400">
                <a:latin typeface="Arial" charset="0"/>
                <a:ea typeface="ＭＳ Ｐゴシック" charset="0"/>
                <a:cs typeface="+mn-cs"/>
              </a:endParaRPr>
            </a:p>
          </p:txBody>
        </p:sp>
      </p:grpSp>
      <p:sp>
        <p:nvSpPr>
          <p:cNvPr id="3135" name="Text Box 63"/>
          <p:cNvSpPr txBox="1">
            <a:spLocks noChangeArrowheads="1"/>
          </p:cNvSpPr>
          <p:nvPr/>
        </p:nvSpPr>
        <p:spPr bwMode="auto">
          <a:xfrm>
            <a:off x="762000" y="5867400"/>
            <a:ext cx="2814638" cy="304800"/>
          </a:xfrm>
          <a:prstGeom prst="rect">
            <a:avLst/>
          </a:prstGeom>
          <a:solidFill>
            <a:schemeClr val="bg1"/>
          </a:solidFill>
          <a:ln>
            <a:noFill/>
          </a:ln>
          <a:effectLst/>
          <a:extLst>
            <a:ext uri="{91240B29-F687-4f45-9708-019B960494DF}"/>
            <a:ext uri="{AF507438-7753-43e0-B8FC-AC1667EBCBE1}"/>
          </a:extLst>
        </p:spPr>
        <p:txBody>
          <a:bodyPr>
            <a:spAutoFit/>
          </a:bodyPr>
          <a:lstStyle/>
          <a:p>
            <a:pPr eaLnBrk="0" hangingPunct="0">
              <a:defRPr/>
            </a:pPr>
            <a:r>
              <a:rPr lang="en-US" sz="1400" b="1" dirty="0">
                <a:latin typeface="+mj-lt"/>
                <a:ea typeface="ＭＳ Ｐゴシック" charset="0"/>
                <a:cs typeface="+mn-cs"/>
              </a:rPr>
              <a:t>Only in certain circumstances</a:t>
            </a:r>
          </a:p>
        </p:txBody>
      </p:sp>
      <p:sp>
        <p:nvSpPr>
          <p:cNvPr id="57394" name="Rectangle 64"/>
          <p:cNvSpPr>
            <a:spLocks noChangeArrowheads="1"/>
          </p:cNvSpPr>
          <p:nvPr/>
        </p:nvSpPr>
        <p:spPr bwMode="auto">
          <a:xfrm>
            <a:off x="228600" y="5943600"/>
            <a:ext cx="457200" cy="228600"/>
          </a:xfrm>
          <a:prstGeom prst="rect">
            <a:avLst/>
          </a:prstGeom>
          <a:solidFill>
            <a:srgbClr val="FFFF00"/>
          </a:solidFill>
          <a:ln w="9525">
            <a:solidFill>
              <a:schemeClr val="tx1"/>
            </a:solidFill>
            <a:miter lim="800000"/>
            <a:headEnd/>
            <a:tailEnd/>
          </a:ln>
        </p:spPr>
        <p:txBody>
          <a:bodyPr wrap="none" anchor="ctr"/>
          <a:lstStyle/>
          <a:p>
            <a:endParaRPr lang="en-US" sz="1400">
              <a:ea typeface="MS PGothic" pitchFamily="34" charset="-128"/>
            </a:endParaRPr>
          </a:p>
        </p:txBody>
      </p:sp>
      <p:sp>
        <p:nvSpPr>
          <p:cNvPr id="3137" name="Text Box 65"/>
          <p:cNvSpPr txBox="1">
            <a:spLocks noChangeArrowheads="1"/>
          </p:cNvSpPr>
          <p:nvPr/>
        </p:nvSpPr>
        <p:spPr bwMode="auto">
          <a:xfrm>
            <a:off x="244475" y="381000"/>
            <a:ext cx="8670925" cy="708025"/>
          </a:xfrm>
          <a:prstGeom prst="rect">
            <a:avLst/>
          </a:prstGeom>
          <a:solidFill>
            <a:schemeClr val="bg1"/>
          </a:solidFill>
          <a:ln>
            <a:noFill/>
          </a:ln>
          <a:effectLst/>
          <a:extLst>
            <a:ext uri="{91240B29-F687-4f45-9708-019B960494DF}"/>
            <a:ext uri="{AF507438-7753-43e0-B8FC-AC1667EBCBE1}"/>
          </a:extLst>
        </p:spPr>
        <p:txBody>
          <a:bodyPr>
            <a:spAutoFit/>
          </a:bodyPr>
          <a:lstStyle/>
          <a:p>
            <a:pPr algn="ctr" eaLnBrk="0" hangingPunct="0">
              <a:defRPr/>
            </a:pPr>
            <a:r>
              <a:rPr lang="en-US" sz="2000" b="1" dirty="0">
                <a:solidFill>
                  <a:srgbClr val="7030A0"/>
                </a:solidFill>
                <a:effectLst>
                  <a:outerShdw blurRad="38100" dist="38100" dir="2700000" algn="tl">
                    <a:srgbClr val="C0C0C0"/>
                  </a:outerShdw>
                </a:effectLst>
                <a:latin typeface="Times New Roman" pitchFamily="18" charset="0"/>
                <a:ea typeface="ＭＳ Ｐゴシック" pitchFamily="34" charset="-128"/>
                <a:cs typeface="+mn-cs"/>
              </a:rPr>
              <a:t>States with MEDICAID Funding for </a:t>
            </a:r>
          </a:p>
          <a:p>
            <a:pPr algn="ctr" eaLnBrk="0" hangingPunct="0">
              <a:defRPr/>
            </a:pPr>
            <a:r>
              <a:rPr lang="en-US" sz="2000" b="1" dirty="0">
                <a:solidFill>
                  <a:srgbClr val="7030A0"/>
                </a:solidFill>
                <a:effectLst>
                  <a:outerShdw blurRad="38100" dist="38100" dir="2700000" algn="tl">
                    <a:srgbClr val="C0C0C0"/>
                  </a:outerShdw>
                </a:effectLst>
                <a:latin typeface="Times New Roman" pitchFamily="18" charset="0"/>
                <a:ea typeface="ＭＳ Ｐゴシック" pitchFamily="34" charset="-128"/>
                <a:cs typeface="+mn-cs"/>
              </a:rPr>
              <a:t>Physician Oral Health Screening and Fluoride Varnish</a:t>
            </a:r>
          </a:p>
        </p:txBody>
      </p:sp>
      <p:sp>
        <p:nvSpPr>
          <p:cNvPr id="57396" name="Rectangle 66"/>
          <p:cNvSpPr>
            <a:spLocks noChangeArrowheads="1"/>
          </p:cNvSpPr>
          <p:nvPr/>
        </p:nvSpPr>
        <p:spPr bwMode="auto">
          <a:xfrm>
            <a:off x="228600" y="5181600"/>
            <a:ext cx="457200" cy="228600"/>
          </a:xfrm>
          <a:prstGeom prst="rect">
            <a:avLst/>
          </a:prstGeom>
          <a:noFill/>
          <a:ln w="9525">
            <a:solidFill>
              <a:schemeClr val="tx1"/>
            </a:solidFill>
            <a:miter lim="800000"/>
            <a:headEnd/>
            <a:tailEnd/>
          </a:ln>
        </p:spPr>
        <p:txBody>
          <a:bodyPr wrap="none" anchor="ctr"/>
          <a:lstStyle/>
          <a:p>
            <a:endParaRPr lang="en-US" sz="1400">
              <a:ea typeface="MS PGothic" pitchFamily="34" charset="-128"/>
            </a:endParaRPr>
          </a:p>
        </p:txBody>
      </p:sp>
      <p:sp>
        <p:nvSpPr>
          <p:cNvPr id="57397" name="Text Box 67"/>
          <p:cNvSpPr txBox="1">
            <a:spLocks noChangeArrowheads="1"/>
          </p:cNvSpPr>
          <p:nvPr/>
        </p:nvSpPr>
        <p:spPr bwMode="auto">
          <a:xfrm>
            <a:off x="762000" y="5105400"/>
            <a:ext cx="2795588" cy="307975"/>
          </a:xfrm>
          <a:prstGeom prst="rect">
            <a:avLst/>
          </a:prstGeom>
          <a:solidFill>
            <a:schemeClr val="bg1"/>
          </a:solidFill>
          <a:ln w="9525">
            <a:noFill/>
            <a:miter lim="800000"/>
            <a:headEnd/>
            <a:tailEnd/>
          </a:ln>
        </p:spPr>
        <p:txBody>
          <a:bodyPr wrap="none">
            <a:spAutoFit/>
          </a:bodyPr>
          <a:lstStyle/>
          <a:p>
            <a:pPr eaLnBrk="0" hangingPunct="0"/>
            <a:r>
              <a:rPr lang="en-US" sz="1400" b="1">
                <a:latin typeface="Times New Roman" pitchFamily="18" charset="0"/>
                <a:ea typeface="MS PGothic" pitchFamily="34" charset="-128"/>
              </a:rPr>
              <a:t> </a:t>
            </a:r>
            <a:r>
              <a:rPr lang="en-US" sz="1400" b="1">
                <a:ea typeface="MS PGothic" pitchFamily="34" charset="-128"/>
              </a:rPr>
              <a:t>Medicaid coverage approved</a:t>
            </a:r>
            <a:r>
              <a:rPr lang="en-US" sz="1400">
                <a:ea typeface="MS PGothic" pitchFamily="34" charset="-128"/>
              </a:rPr>
              <a:t> </a:t>
            </a:r>
          </a:p>
        </p:txBody>
      </p:sp>
      <p:sp>
        <p:nvSpPr>
          <p:cNvPr id="57398" name="Text Box 68"/>
          <p:cNvSpPr txBox="1">
            <a:spLocks noChangeArrowheads="1"/>
          </p:cNvSpPr>
          <p:nvPr/>
        </p:nvSpPr>
        <p:spPr bwMode="auto">
          <a:xfrm>
            <a:off x="7391400" y="6019800"/>
            <a:ext cx="1752600" cy="307975"/>
          </a:xfrm>
          <a:prstGeom prst="rect">
            <a:avLst/>
          </a:prstGeom>
          <a:noFill/>
          <a:ln w="9525">
            <a:noFill/>
            <a:miter lim="800000"/>
            <a:headEnd/>
            <a:tailEnd/>
          </a:ln>
        </p:spPr>
        <p:txBody>
          <a:bodyPr>
            <a:spAutoFit/>
          </a:bodyPr>
          <a:lstStyle/>
          <a:p>
            <a:pPr eaLnBrk="0" hangingPunct="0"/>
            <a:r>
              <a:rPr lang="en-US" sz="1400" b="1" i="1">
                <a:latin typeface="Times New Roman" pitchFamily="18" charset="0"/>
                <a:ea typeface="MS PGothic" pitchFamily="34" charset="-128"/>
              </a:rPr>
              <a:t>Version: 8/11</a:t>
            </a:r>
          </a:p>
        </p:txBody>
      </p:sp>
      <p:sp>
        <p:nvSpPr>
          <p:cNvPr id="57399" name="Rectangle 74"/>
          <p:cNvSpPr>
            <a:spLocks noChangeArrowheads="1"/>
          </p:cNvSpPr>
          <p:nvPr/>
        </p:nvSpPr>
        <p:spPr bwMode="auto">
          <a:xfrm>
            <a:off x="228600" y="5562600"/>
            <a:ext cx="457200" cy="228600"/>
          </a:xfrm>
          <a:prstGeom prst="rect">
            <a:avLst/>
          </a:prstGeom>
          <a:solidFill>
            <a:srgbClr val="FFCC99"/>
          </a:solidFill>
          <a:ln w="9525">
            <a:solidFill>
              <a:schemeClr val="tx1"/>
            </a:solidFill>
            <a:miter lim="800000"/>
            <a:headEnd/>
            <a:tailEnd/>
          </a:ln>
        </p:spPr>
        <p:txBody>
          <a:bodyPr wrap="none" anchor="ctr"/>
          <a:lstStyle/>
          <a:p>
            <a:endParaRPr lang="en-US" sz="1400">
              <a:ea typeface="MS PGothic" pitchFamily="34" charset="-128"/>
            </a:endParaRPr>
          </a:p>
        </p:txBody>
      </p:sp>
      <p:sp>
        <p:nvSpPr>
          <p:cNvPr id="57400" name="Text Box 75"/>
          <p:cNvSpPr txBox="1">
            <a:spLocks noChangeArrowheads="1"/>
          </p:cNvSpPr>
          <p:nvPr/>
        </p:nvSpPr>
        <p:spPr bwMode="auto">
          <a:xfrm>
            <a:off x="2209800" y="6477000"/>
            <a:ext cx="5715000" cy="307975"/>
          </a:xfrm>
          <a:prstGeom prst="rect">
            <a:avLst/>
          </a:prstGeom>
          <a:solidFill>
            <a:schemeClr val="bg1"/>
          </a:solidFill>
          <a:ln w="9525">
            <a:noFill/>
            <a:miter lim="800000"/>
            <a:headEnd/>
            <a:tailEnd/>
          </a:ln>
        </p:spPr>
        <p:txBody>
          <a:bodyPr>
            <a:spAutoFit/>
          </a:bodyPr>
          <a:lstStyle/>
          <a:p>
            <a:pPr eaLnBrk="0" hangingPunct="0"/>
            <a:r>
              <a:rPr lang="en-US" sz="1400">
                <a:latin typeface="Tahoma" pitchFamily="34" charset="0"/>
                <a:ea typeface="MS PGothic" pitchFamily="34" charset="-128"/>
              </a:rPr>
              <a:t>http://www.mchoralhealth.org/feedback/reimbursementchart6_08.pdf</a:t>
            </a:r>
          </a:p>
        </p:txBody>
      </p:sp>
      <p:sp>
        <p:nvSpPr>
          <p:cNvPr id="57401" name="Freeform 76"/>
          <p:cNvSpPr>
            <a:spLocks/>
          </p:cNvSpPr>
          <p:nvPr/>
        </p:nvSpPr>
        <p:spPr bwMode="auto">
          <a:xfrm>
            <a:off x="3567113" y="3179763"/>
            <a:ext cx="982662" cy="708025"/>
          </a:xfrm>
          <a:custGeom>
            <a:avLst/>
            <a:gdLst>
              <a:gd name="T0" fmla="*/ 2147483647 w 396"/>
              <a:gd name="T1" fmla="*/ 0 h 295"/>
              <a:gd name="T2" fmla="*/ 2147483647 w 396"/>
              <a:gd name="T3" fmla="*/ 2147483647 h 295"/>
              <a:gd name="T4" fmla="*/ 0 w 396"/>
              <a:gd name="T5" fmla="*/ 2147483647 h 295"/>
              <a:gd name="T6" fmla="*/ 2147483647 w 396"/>
              <a:gd name="T7" fmla="*/ 2147483647 h 295"/>
              <a:gd name="T8" fmla="*/ 2147483647 w 396"/>
              <a:gd name="T9" fmla="*/ 2147483647 h 295"/>
              <a:gd name="T10" fmla="*/ 2147483647 w 396"/>
              <a:gd name="T11" fmla="*/ 2147483647 h 295"/>
              <a:gd name="T12" fmla="*/ 2147483647 w 396"/>
              <a:gd name="T13" fmla="*/ 2147483647 h 295"/>
              <a:gd name="T14" fmla="*/ 2147483647 w 396"/>
              <a:gd name="T15" fmla="*/ 2147483647 h 295"/>
              <a:gd name="T16" fmla="*/ 2147483647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noFill/>
          <a:ln w="12700">
            <a:solidFill>
              <a:schemeClr val="tx1"/>
            </a:solidFill>
            <a:prstDash val="solid"/>
            <a:round/>
            <a:headEnd/>
            <a:tailEnd/>
          </a:ln>
        </p:spPr>
        <p:txBody>
          <a:bodyPr/>
          <a:lstStyle/>
          <a:p>
            <a:endParaRPr lang="en-US"/>
          </a:p>
        </p:txBody>
      </p:sp>
      <p:sp>
        <p:nvSpPr>
          <p:cNvPr id="57402" name="Rectangle 77"/>
          <p:cNvSpPr>
            <a:spLocks noChangeArrowheads="1"/>
          </p:cNvSpPr>
          <p:nvPr/>
        </p:nvSpPr>
        <p:spPr bwMode="auto">
          <a:xfrm>
            <a:off x="228600" y="6324600"/>
            <a:ext cx="457200" cy="228600"/>
          </a:xfrm>
          <a:prstGeom prst="rect">
            <a:avLst/>
          </a:prstGeom>
          <a:solidFill>
            <a:srgbClr val="FF6600"/>
          </a:solidFill>
          <a:ln w="9525">
            <a:solidFill>
              <a:schemeClr val="tx1"/>
            </a:solidFill>
            <a:miter lim="800000"/>
            <a:headEnd/>
            <a:tailEnd/>
          </a:ln>
        </p:spPr>
        <p:txBody>
          <a:bodyPr wrap="none" anchor="ctr"/>
          <a:lstStyle/>
          <a:p>
            <a:endParaRPr lang="en-US" sz="1400">
              <a:ea typeface="MS PGothic" pitchFamily="34" charset="-128"/>
            </a:endParaRPr>
          </a:p>
        </p:txBody>
      </p:sp>
      <p:sp>
        <p:nvSpPr>
          <p:cNvPr id="57403" name="Rectangle 78"/>
          <p:cNvSpPr>
            <a:spLocks noChangeArrowheads="1"/>
          </p:cNvSpPr>
          <p:nvPr/>
        </p:nvSpPr>
        <p:spPr bwMode="auto">
          <a:xfrm>
            <a:off x="762000" y="5486400"/>
            <a:ext cx="3435350" cy="307975"/>
          </a:xfrm>
          <a:prstGeom prst="rect">
            <a:avLst/>
          </a:prstGeom>
          <a:noFill/>
          <a:ln w="9525">
            <a:noFill/>
            <a:miter lim="800000"/>
            <a:headEnd/>
            <a:tailEnd/>
          </a:ln>
        </p:spPr>
        <p:txBody>
          <a:bodyPr>
            <a:spAutoFit/>
          </a:bodyPr>
          <a:lstStyle/>
          <a:p>
            <a:pPr eaLnBrk="0" hangingPunct="0"/>
            <a:r>
              <a:rPr lang="en-US" sz="1400" b="1" dirty="0">
                <a:ea typeface="MS PGothic" pitchFamily="34" charset="-128"/>
              </a:rPr>
              <a:t>Approved but not fully implemented </a:t>
            </a:r>
          </a:p>
        </p:txBody>
      </p:sp>
      <p:sp>
        <p:nvSpPr>
          <p:cNvPr id="57404" name="Rectangle 79"/>
          <p:cNvSpPr>
            <a:spLocks noChangeArrowheads="1"/>
          </p:cNvSpPr>
          <p:nvPr/>
        </p:nvSpPr>
        <p:spPr bwMode="auto">
          <a:xfrm>
            <a:off x="685800" y="6248400"/>
            <a:ext cx="3087688" cy="307975"/>
          </a:xfrm>
          <a:prstGeom prst="rect">
            <a:avLst/>
          </a:prstGeom>
          <a:noFill/>
          <a:ln w="9525">
            <a:noFill/>
            <a:miter lim="800000"/>
            <a:headEnd/>
            <a:tailEnd/>
          </a:ln>
        </p:spPr>
        <p:txBody>
          <a:bodyPr wrap="none">
            <a:spAutoFit/>
          </a:bodyPr>
          <a:lstStyle/>
          <a:p>
            <a:r>
              <a:rPr lang="en-US" sz="1400" b="1">
                <a:ea typeface="MS PGothic" pitchFamily="34" charset="-128"/>
              </a:rPr>
              <a:t> Reimbursement not yet approved</a:t>
            </a:r>
            <a:r>
              <a:rPr lang="en-US" sz="1400">
                <a:ea typeface="MS PGothic" pitchFamily="34" charset="-128"/>
              </a:rPr>
              <a:t> </a:t>
            </a:r>
          </a:p>
        </p:txBody>
      </p:sp>
      <p:sp>
        <p:nvSpPr>
          <p:cNvPr id="57405" name="Text Box 80"/>
          <p:cNvSpPr txBox="1">
            <a:spLocks noChangeArrowheads="1"/>
          </p:cNvSpPr>
          <p:nvPr/>
        </p:nvSpPr>
        <p:spPr bwMode="auto">
          <a:xfrm>
            <a:off x="8382000" y="4572000"/>
            <a:ext cx="533400" cy="276225"/>
          </a:xfrm>
          <a:prstGeom prst="rect">
            <a:avLst/>
          </a:prstGeom>
          <a:noFill/>
          <a:ln w="9525">
            <a:noFill/>
            <a:miter lim="800000"/>
            <a:headEnd/>
            <a:tailEnd/>
          </a:ln>
        </p:spPr>
        <p:txBody>
          <a:bodyPr>
            <a:spAutoFit/>
          </a:bodyPr>
          <a:lstStyle/>
          <a:p>
            <a:r>
              <a:rPr lang="en-US" sz="1200">
                <a:ea typeface="MS PGothic" pitchFamily="34" charset="-128"/>
              </a:rPr>
              <a:t>  DE</a:t>
            </a:r>
          </a:p>
        </p:txBody>
      </p:sp>
      <p:sp>
        <p:nvSpPr>
          <p:cNvPr id="57406" name="Rectangle 81"/>
          <p:cNvSpPr>
            <a:spLocks noChangeArrowheads="1"/>
          </p:cNvSpPr>
          <p:nvPr/>
        </p:nvSpPr>
        <p:spPr bwMode="auto">
          <a:xfrm>
            <a:off x="8305800" y="4648200"/>
            <a:ext cx="152400" cy="152400"/>
          </a:xfrm>
          <a:prstGeom prst="rect">
            <a:avLst/>
          </a:prstGeom>
          <a:solidFill>
            <a:srgbClr val="FF6600"/>
          </a:solidFill>
          <a:ln w="9525">
            <a:solidFill>
              <a:schemeClr val="tx1"/>
            </a:solidFill>
            <a:miter lim="800000"/>
            <a:headEnd/>
            <a:tailEnd/>
          </a:ln>
        </p:spPr>
        <p:txBody>
          <a:bodyPr wrap="none" anchor="ctr"/>
          <a:lstStyle/>
          <a:p>
            <a:endParaRPr lang="en-US" sz="1400">
              <a:ea typeface="MS PGothic" pitchFamily="34" charset="-128"/>
            </a:endParaRPr>
          </a:p>
        </p:txBody>
      </p:sp>
      <p:sp>
        <p:nvSpPr>
          <p:cNvPr id="57407" name="Rectangle 82"/>
          <p:cNvSpPr>
            <a:spLocks noChangeArrowheads="1"/>
          </p:cNvSpPr>
          <p:nvPr/>
        </p:nvSpPr>
        <p:spPr bwMode="auto">
          <a:xfrm>
            <a:off x="8305800" y="4876800"/>
            <a:ext cx="152400" cy="152400"/>
          </a:xfrm>
          <a:prstGeom prst="rect">
            <a:avLst/>
          </a:prstGeom>
          <a:noFill/>
          <a:ln w="9525">
            <a:solidFill>
              <a:schemeClr val="tx1"/>
            </a:solidFill>
            <a:miter lim="800000"/>
            <a:headEnd/>
            <a:tailEnd/>
          </a:ln>
        </p:spPr>
        <p:txBody>
          <a:bodyPr wrap="none" anchor="ctr"/>
          <a:lstStyle/>
          <a:p>
            <a:endParaRPr lang="en-US" sz="1400">
              <a:ea typeface="MS PGothic" pitchFamily="34" charset="-128"/>
            </a:endParaRPr>
          </a:p>
        </p:txBody>
      </p:sp>
      <p:sp>
        <p:nvSpPr>
          <p:cNvPr id="57408" name="Rectangle 83"/>
          <p:cNvSpPr>
            <a:spLocks noChangeArrowheads="1"/>
          </p:cNvSpPr>
          <p:nvPr/>
        </p:nvSpPr>
        <p:spPr bwMode="auto">
          <a:xfrm>
            <a:off x="8305800" y="5105400"/>
            <a:ext cx="152400" cy="152400"/>
          </a:xfrm>
          <a:prstGeom prst="rect">
            <a:avLst/>
          </a:prstGeom>
          <a:solidFill>
            <a:srgbClr val="FF6600"/>
          </a:solidFill>
          <a:ln w="9525">
            <a:solidFill>
              <a:schemeClr val="tx1"/>
            </a:solidFill>
            <a:miter lim="800000"/>
            <a:headEnd/>
            <a:tailEnd/>
          </a:ln>
        </p:spPr>
        <p:txBody>
          <a:bodyPr wrap="none" anchor="ctr"/>
          <a:lstStyle/>
          <a:p>
            <a:endParaRPr lang="en-US" sz="1400">
              <a:ea typeface="MS PGothic" pitchFamily="34" charset="-128"/>
            </a:endParaRPr>
          </a:p>
        </p:txBody>
      </p:sp>
      <p:sp>
        <p:nvSpPr>
          <p:cNvPr id="57409" name="Rectangle 84"/>
          <p:cNvSpPr>
            <a:spLocks noChangeArrowheads="1"/>
          </p:cNvSpPr>
          <p:nvPr/>
        </p:nvSpPr>
        <p:spPr bwMode="auto">
          <a:xfrm>
            <a:off x="8305800" y="5334000"/>
            <a:ext cx="152400" cy="152400"/>
          </a:xfrm>
          <a:prstGeom prst="rect">
            <a:avLst/>
          </a:prstGeom>
          <a:solidFill>
            <a:srgbClr val="FFFF00"/>
          </a:solidFill>
          <a:ln w="9525">
            <a:solidFill>
              <a:schemeClr val="tx1"/>
            </a:solidFill>
            <a:miter lim="800000"/>
            <a:headEnd/>
            <a:tailEnd/>
          </a:ln>
        </p:spPr>
        <p:txBody>
          <a:bodyPr wrap="none" anchor="ctr"/>
          <a:lstStyle/>
          <a:p>
            <a:endParaRPr lang="en-US" sz="1400">
              <a:ea typeface="MS PGothic" pitchFamily="34" charset="-128"/>
            </a:endParaRPr>
          </a:p>
        </p:txBody>
      </p:sp>
      <p:sp>
        <p:nvSpPr>
          <p:cNvPr id="57410" name="Text Box 85"/>
          <p:cNvSpPr txBox="1">
            <a:spLocks noChangeArrowheads="1"/>
          </p:cNvSpPr>
          <p:nvPr/>
        </p:nvSpPr>
        <p:spPr bwMode="auto">
          <a:xfrm>
            <a:off x="8458200" y="4800600"/>
            <a:ext cx="447675" cy="276225"/>
          </a:xfrm>
          <a:prstGeom prst="rect">
            <a:avLst/>
          </a:prstGeom>
          <a:noFill/>
          <a:ln w="9525">
            <a:noFill/>
            <a:miter lim="800000"/>
            <a:headEnd/>
            <a:tailEnd/>
          </a:ln>
        </p:spPr>
        <p:txBody>
          <a:bodyPr>
            <a:spAutoFit/>
          </a:bodyPr>
          <a:lstStyle/>
          <a:p>
            <a:r>
              <a:rPr lang="en-US" sz="1200">
                <a:ea typeface="MS PGothic" pitchFamily="34" charset="-128"/>
              </a:rPr>
              <a:t>RI</a:t>
            </a:r>
          </a:p>
        </p:txBody>
      </p:sp>
      <p:sp>
        <p:nvSpPr>
          <p:cNvPr id="57411" name="Text Box 86"/>
          <p:cNvSpPr txBox="1">
            <a:spLocks noChangeArrowheads="1"/>
          </p:cNvSpPr>
          <p:nvPr/>
        </p:nvSpPr>
        <p:spPr bwMode="auto">
          <a:xfrm>
            <a:off x="8382000" y="5257800"/>
            <a:ext cx="533400" cy="307975"/>
          </a:xfrm>
          <a:prstGeom prst="rect">
            <a:avLst/>
          </a:prstGeom>
          <a:noFill/>
          <a:ln w="9525">
            <a:noFill/>
            <a:miter lim="800000"/>
            <a:headEnd/>
            <a:tailEnd/>
          </a:ln>
        </p:spPr>
        <p:txBody>
          <a:bodyPr>
            <a:spAutoFit/>
          </a:bodyPr>
          <a:lstStyle/>
          <a:p>
            <a:r>
              <a:rPr lang="en-US" sz="1400">
                <a:ea typeface="MS PGothic" pitchFamily="34" charset="-128"/>
              </a:rPr>
              <a:t>  </a:t>
            </a:r>
            <a:r>
              <a:rPr lang="en-US" sz="1200">
                <a:ea typeface="MS PGothic" pitchFamily="34" charset="-128"/>
              </a:rPr>
              <a:t>NJ</a:t>
            </a:r>
          </a:p>
        </p:txBody>
      </p:sp>
      <p:sp>
        <p:nvSpPr>
          <p:cNvPr id="57412" name="Text Box 87"/>
          <p:cNvSpPr txBox="1">
            <a:spLocks noChangeArrowheads="1"/>
          </p:cNvSpPr>
          <p:nvPr/>
        </p:nvSpPr>
        <p:spPr bwMode="auto">
          <a:xfrm>
            <a:off x="8458200" y="5029200"/>
            <a:ext cx="482600" cy="276225"/>
          </a:xfrm>
          <a:prstGeom prst="rect">
            <a:avLst/>
          </a:prstGeom>
          <a:noFill/>
          <a:ln w="9525">
            <a:noFill/>
            <a:miter lim="800000"/>
            <a:headEnd/>
            <a:tailEnd/>
          </a:ln>
        </p:spPr>
        <p:txBody>
          <a:bodyPr>
            <a:spAutoFit/>
          </a:bodyPr>
          <a:lstStyle/>
          <a:p>
            <a:r>
              <a:rPr lang="en-US" sz="1200">
                <a:ea typeface="MS PGothic" pitchFamily="34" charset="-128"/>
              </a:rPr>
              <a:t>DC</a:t>
            </a:r>
          </a:p>
        </p:txBody>
      </p:sp>
      <p:sp>
        <p:nvSpPr>
          <p:cNvPr id="57413" name="Text Box 89"/>
          <p:cNvSpPr txBox="1">
            <a:spLocks noChangeArrowheads="1"/>
          </p:cNvSpPr>
          <p:nvPr/>
        </p:nvSpPr>
        <p:spPr bwMode="auto">
          <a:xfrm>
            <a:off x="2209800" y="1828800"/>
            <a:ext cx="466725" cy="307975"/>
          </a:xfrm>
          <a:prstGeom prst="rect">
            <a:avLst/>
          </a:prstGeom>
          <a:noFill/>
          <a:ln w="9525">
            <a:noFill/>
            <a:miter lim="800000"/>
            <a:headEnd/>
            <a:tailEnd/>
          </a:ln>
        </p:spPr>
        <p:txBody>
          <a:bodyPr wrap="none">
            <a:spAutoFit/>
          </a:bodyPr>
          <a:lstStyle/>
          <a:p>
            <a:r>
              <a:rPr lang="en-US" sz="1400">
                <a:ea typeface="MS PGothic" pitchFamily="34" charset="-128"/>
              </a:rPr>
              <a:t>WA</a:t>
            </a:r>
          </a:p>
        </p:txBody>
      </p:sp>
      <p:sp>
        <p:nvSpPr>
          <p:cNvPr id="57414" name="Text Box 90"/>
          <p:cNvSpPr txBox="1">
            <a:spLocks noChangeArrowheads="1"/>
          </p:cNvSpPr>
          <p:nvPr/>
        </p:nvSpPr>
        <p:spPr bwMode="auto">
          <a:xfrm>
            <a:off x="2057400" y="2362200"/>
            <a:ext cx="454025" cy="307975"/>
          </a:xfrm>
          <a:prstGeom prst="rect">
            <a:avLst/>
          </a:prstGeom>
          <a:noFill/>
          <a:ln w="9525">
            <a:noFill/>
            <a:miter lim="800000"/>
            <a:headEnd/>
            <a:tailEnd/>
          </a:ln>
        </p:spPr>
        <p:txBody>
          <a:bodyPr wrap="none">
            <a:spAutoFit/>
          </a:bodyPr>
          <a:lstStyle/>
          <a:p>
            <a:r>
              <a:rPr lang="en-US" sz="1400">
                <a:ea typeface="MS PGothic" pitchFamily="34" charset="-128"/>
              </a:rPr>
              <a:t>OR</a:t>
            </a:r>
          </a:p>
        </p:txBody>
      </p:sp>
      <p:sp>
        <p:nvSpPr>
          <p:cNvPr id="57415" name="Text Box 91"/>
          <p:cNvSpPr txBox="1">
            <a:spLocks noChangeArrowheads="1"/>
          </p:cNvSpPr>
          <p:nvPr/>
        </p:nvSpPr>
        <p:spPr bwMode="auto">
          <a:xfrm>
            <a:off x="1828800" y="3429000"/>
            <a:ext cx="428625" cy="307975"/>
          </a:xfrm>
          <a:prstGeom prst="rect">
            <a:avLst/>
          </a:prstGeom>
          <a:noFill/>
          <a:ln w="9525">
            <a:noFill/>
            <a:miter lim="800000"/>
            <a:headEnd/>
            <a:tailEnd/>
          </a:ln>
        </p:spPr>
        <p:txBody>
          <a:bodyPr wrap="none">
            <a:spAutoFit/>
          </a:bodyPr>
          <a:lstStyle/>
          <a:p>
            <a:r>
              <a:rPr lang="en-US" sz="1400">
                <a:ea typeface="MS PGothic" pitchFamily="34" charset="-128"/>
              </a:rPr>
              <a:t>CA</a:t>
            </a:r>
          </a:p>
        </p:txBody>
      </p:sp>
      <p:sp>
        <p:nvSpPr>
          <p:cNvPr id="57416" name="Text Box 92"/>
          <p:cNvSpPr txBox="1">
            <a:spLocks noChangeArrowheads="1"/>
          </p:cNvSpPr>
          <p:nvPr/>
        </p:nvSpPr>
        <p:spPr bwMode="auto">
          <a:xfrm>
            <a:off x="2362200" y="3048000"/>
            <a:ext cx="441325" cy="307975"/>
          </a:xfrm>
          <a:prstGeom prst="rect">
            <a:avLst/>
          </a:prstGeom>
          <a:noFill/>
          <a:ln w="9525">
            <a:noFill/>
            <a:miter lim="800000"/>
            <a:headEnd/>
            <a:tailEnd/>
          </a:ln>
        </p:spPr>
        <p:txBody>
          <a:bodyPr wrap="none">
            <a:spAutoFit/>
          </a:bodyPr>
          <a:lstStyle/>
          <a:p>
            <a:r>
              <a:rPr lang="en-US" sz="1400">
                <a:ea typeface="MS PGothic" pitchFamily="34" charset="-128"/>
              </a:rPr>
              <a:t>NV</a:t>
            </a:r>
          </a:p>
        </p:txBody>
      </p:sp>
      <p:sp>
        <p:nvSpPr>
          <p:cNvPr id="57417" name="Text Box 93"/>
          <p:cNvSpPr txBox="1">
            <a:spLocks noChangeArrowheads="1"/>
          </p:cNvSpPr>
          <p:nvPr/>
        </p:nvSpPr>
        <p:spPr bwMode="auto">
          <a:xfrm>
            <a:off x="593725" y="1889125"/>
            <a:ext cx="423863" cy="307975"/>
          </a:xfrm>
          <a:prstGeom prst="rect">
            <a:avLst/>
          </a:prstGeom>
          <a:noFill/>
          <a:ln w="9525">
            <a:noFill/>
            <a:miter lim="800000"/>
            <a:headEnd/>
            <a:tailEnd/>
          </a:ln>
        </p:spPr>
        <p:txBody>
          <a:bodyPr wrap="none">
            <a:spAutoFit/>
          </a:bodyPr>
          <a:lstStyle/>
          <a:p>
            <a:r>
              <a:rPr lang="en-US" sz="1400">
                <a:ea typeface="MS PGothic" pitchFamily="34" charset="-128"/>
              </a:rPr>
              <a:t>AK</a:t>
            </a:r>
          </a:p>
        </p:txBody>
      </p:sp>
      <p:sp>
        <p:nvSpPr>
          <p:cNvPr id="57418" name="Text Box 94"/>
          <p:cNvSpPr txBox="1">
            <a:spLocks noChangeArrowheads="1"/>
          </p:cNvSpPr>
          <p:nvPr/>
        </p:nvSpPr>
        <p:spPr bwMode="auto">
          <a:xfrm>
            <a:off x="898525" y="3946525"/>
            <a:ext cx="363538" cy="307975"/>
          </a:xfrm>
          <a:prstGeom prst="rect">
            <a:avLst/>
          </a:prstGeom>
          <a:noFill/>
          <a:ln w="9525">
            <a:noFill/>
            <a:miter lim="800000"/>
            <a:headEnd/>
            <a:tailEnd/>
          </a:ln>
        </p:spPr>
        <p:txBody>
          <a:bodyPr wrap="none">
            <a:spAutoFit/>
          </a:bodyPr>
          <a:lstStyle/>
          <a:p>
            <a:r>
              <a:rPr lang="en-US" sz="1400">
                <a:ea typeface="MS PGothic" pitchFamily="34" charset="-128"/>
              </a:rPr>
              <a:t>HI</a:t>
            </a:r>
          </a:p>
        </p:txBody>
      </p:sp>
      <p:sp>
        <p:nvSpPr>
          <p:cNvPr id="57419" name="Text Box 95"/>
          <p:cNvSpPr txBox="1">
            <a:spLocks noChangeArrowheads="1"/>
          </p:cNvSpPr>
          <p:nvPr/>
        </p:nvSpPr>
        <p:spPr bwMode="auto">
          <a:xfrm>
            <a:off x="2803525" y="2422525"/>
            <a:ext cx="363538" cy="307975"/>
          </a:xfrm>
          <a:prstGeom prst="rect">
            <a:avLst/>
          </a:prstGeom>
          <a:noFill/>
          <a:ln w="9525">
            <a:noFill/>
            <a:miter lim="800000"/>
            <a:headEnd/>
            <a:tailEnd/>
          </a:ln>
        </p:spPr>
        <p:txBody>
          <a:bodyPr wrap="none">
            <a:spAutoFit/>
          </a:bodyPr>
          <a:lstStyle/>
          <a:p>
            <a:r>
              <a:rPr lang="en-US" sz="1400">
                <a:ea typeface="MS PGothic" pitchFamily="34" charset="-128"/>
              </a:rPr>
              <a:t>ID</a:t>
            </a:r>
          </a:p>
        </p:txBody>
      </p:sp>
      <p:sp>
        <p:nvSpPr>
          <p:cNvPr id="57420" name="Text Box 96"/>
          <p:cNvSpPr txBox="1">
            <a:spLocks noChangeArrowheads="1"/>
          </p:cNvSpPr>
          <p:nvPr/>
        </p:nvSpPr>
        <p:spPr bwMode="auto">
          <a:xfrm>
            <a:off x="3413125" y="1965325"/>
            <a:ext cx="441325" cy="307975"/>
          </a:xfrm>
          <a:prstGeom prst="rect">
            <a:avLst/>
          </a:prstGeom>
          <a:noFill/>
          <a:ln w="9525">
            <a:noFill/>
            <a:miter lim="800000"/>
            <a:headEnd/>
            <a:tailEnd/>
          </a:ln>
        </p:spPr>
        <p:txBody>
          <a:bodyPr wrap="none">
            <a:spAutoFit/>
          </a:bodyPr>
          <a:lstStyle/>
          <a:p>
            <a:r>
              <a:rPr lang="en-US" sz="1400">
                <a:ea typeface="MS PGothic" pitchFamily="34" charset="-128"/>
              </a:rPr>
              <a:t>MT</a:t>
            </a:r>
          </a:p>
        </p:txBody>
      </p:sp>
      <p:sp>
        <p:nvSpPr>
          <p:cNvPr id="57421" name="Text Box 97"/>
          <p:cNvSpPr txBox="1">
            <a:spLocks noChangeArrowheads="1"/>
          </p:cNvSpPr>
          <p:nvPr/>
        </p:nvSpPr>
        <p:spPr bwMode="auto">
          <a:xfrm>
            <a:off x="3641725" y="2651125"/>
            <a:ext cx="469900" cy="307975"/>
          </a:xfrm>
          <a:prstGeom prst="rect">
            <a:avLst/>
          </a:prstGeom>
          <a:noFill/>
          <a:ln w="9525">
            <a:noFill/>
            <a:miter lim="800000"/>
            <a:headEnd/>
            <a:tailEnd/>
          </a:ln>
        </p:spPr>
        <p:txBody>
          <a:bodyPr wrap="none">
            <a:spAutoFit/>
          </a:bodyPr>
          <a:lstStyle/>
          <a:p>
            <a:r>
              <a:rPr lang="en-US" sz="1400">
                <a:ea typeface="MS PGothic" pitchFamily="34" charset="-128"/>
              </a:rPr>
              <a:t>WY</a:t>
            </a:r>
          </a:p>
        </p:txBody>
      </p:sp>
      <p:sp>
        <p:nvSpPr>
          <p:cNvPr id="57422" name="Text Box 98"/>
          <p:cNvSpPr txBox="1">
            <a:spLocks noChangeArrowheads="1"/>
          </p:cNvSpPr>
          <p:nvPr/>
        </p:nvSpPr>
        <p:spPr bwMode="auto">
          <a:xfrm>
            <a:off x="3032125" y="3260725"/>
            <a:ext cx="420688" cy="307975"/>
          </a:xfrm>
          <a:prstGeom prst="rect">
            <a:avLst/>
          </a:prstGeom>
          <a:noFill/>
          <a:ln w="9525">
            <a:noFill/>
            <a:miter lim="800000"/>
            <a:headEnd/>
            <a:tailEnd/>
          </a:ln>
        </p:spPr>
        <p:txBody>
          <a:bodyPr wrap="none">
            <a:spAutoFit/>
          </a:bodyPr>
          <a:lstStyle/>
          <a:p>
            <a:r>
              <a:rPr lang="en-US" sz="1400">
                <a:ea typeface="MS PGothic" pitchFamily="34" charset="-128"/>
              </a:rPr>
              <a:t>UT</a:t>
            </a:r>
          </a:p>
        </p:txBody>
      </p:sp>
      <p:sp>
        <p:nvSpPr>
          <p:cNvPr id="57423" name="Text Box 99"/>
          <p:cNvSpPr txBox="1">
            <a:spLocks noChangeArrowheads="1"/>
          </p:cNvSpPr>
          <p:nvPr/>
        </p:nvSpPr>
        <p:spPr bwMode="auto">
          <a:xfrm>
            <a:off x="2879725" y="4098925"/>
            <a:ext cx="414338" cy="307975"/>
          </a:xfrm>
          <a:prstGeom prst="rect">
            <a:avLst/>
          </a:prstGeom>
          <a:noFill/>
          <a:ln w="9525">
            <a:noFill/>
            <a:miter lim="800000"/>
            <a:headEnd/>
            <a:tailEnd/>
          </a:ln>
        </p:spPr>
        <p:txBody>
          <a:bodyPr wrap="none">
            <a:spAutoFit/>
          </a:bodyPr>
          <a:lstStyle/>
          <a:p>
            <a:r>
              <a:rPr lang="en-US" sz="1400">
                <a:ea typeface="MS PGothic" pitchFamily="34" charset="-128"/>
              </a:rPr>
              <a:t>AZ</a:t>
            </a:r>
          </a:p>
        </p:txBody>
      </p:sp>
      <p:sp>
        <p:nvSpPr>
          <p:cNvPr id="57424" name="Text Box 100"/>
          <p:cNvSpPr txBox="1">
            <a:spLocks noChangeArrowheads="1"/>
          </p:cNvSpPr>
          <p:nvPr/>
        </p:nvSpPr>
        <p:spPr bwMode="auto">
          <a:xfrm>
            <a:off x="3641725" y="4098925"/>
            <a:ext cx="701675" cy="307975"/>
          </a:xfrm>
          <a:prstGeom prst="rect">
            <a:avLst/>
          </a:prstGeom>
          <a:noFill/>
          <a:ln w="9525">
            <a:noFill/>
            <a:miter lim="800000"/>
            <a:headEnd/>
            <a:tailEnd/>
          </a:ln>
        </p:spPr>
        <p:txBody>
          <a:bodyPr>
            <a:spAutoFit/>
          </a:bodyPr>
          <a:lstStyle/>
          <a:p>
            <a:r>
              <a:rPr lang="en-US" sz="1400">
                <a:ea typeface="MS PGothic" pitchFamily="34" charset="-128"/>
              </a:rPr>
              <a:t>NM</a:t>
            </a:r>
          </a:p>
        </p:txBody>
      </p:sp>
      <p:sp>
        <p:nvSpPr>
          <p:cNvPr id="57425" name="Text Box 101"/>
          <p:cNvSpPr txBox="1">
            <a:spLocks noChangeArrowheads="1"/>
          </p:cNvSpPr>
          <p:nvPr/>
        </p:nvSpPr>
        <p:spPr bwMode="auto">
          <a:xfrm>
            <a:off x="4495800" y="1981200"/>
            <a:ext cx="444500" cy="307975"/>
          </a:xfrm>
          <a:prstGeom prst="rect">
            <a:avLst/>
          </a:prstGeom>
          <a:noFill/>
          <a:ln w="9525">
            <a:noFill/>
            <a:miter lim="800000"/>
            <a:headEnd/>
            <a:tailEnd/>
          </a:ln>
        </p:spPr>
        <p:txBody>
          <a:bodyPr wrap="none">
            <a:spAutoFit/>
          </a:bodyPr>
          <a:lstStyle/>
          <a:p>
            <a:r>
              <a:rPr lang="en-US" sz="1400">
                <a:ea typeface="MS PGothic" pitchFamily="34" charset="-128"/>
              </a:rPr>
              <a:t>ND</a:t>
            </a:r>
          </a:p>
        </p:txBody>
      </p:sp>
      <p:sp>
        <p:nvSpPr>
          <p:cNvPr id="57426" name="Text Box 102"/>
          <p:cNvSpPr txBox="1">
            <a:spLocks noChangeArrowheads="1"/>
          </p:cNvSpPr>
          <p:nvPr/>
        </p:nvSpPr>
        <p:spPr bwMode="auto">
          <a:xfrm>
            <a:off x="4495800" y="2514600"/>
            <a:ext cx="433388" cy="307975"/>
          </a:xfrm>
          <a:prstGeom prst="rect">
            <a:avLst/>
          </a:prstGeom>
          <a:noFill/>
          <a:ln w="9525">
            <a:noFill/>
            <a:miter lim="800000"/>
            <a:headEnd/>
            <a:tailEnd/>
          </a:ln>
        </p:spPr>
        <p:txBody>
          <a:bodyPr wrap="none">
            <a:spAutoFit/>
          </a:bodyPr>
          <a:lstStyle/>
          <a:p>
            <a:r>
              <a:rPr lang="en-US" sz="1400">
                <a:ea typeface="MS PGothic" pitchFamily="34" charset="-128"/>
              </a:rPr>
              <a:t>SD</a:t>
            </a:r>
          </a:p>
        </p:txBody>
      </p:sp>
      <p:sp>
        <p:nvSpPr>
          <p:cNvPr id="57427" name="Text Box 103"/>
          <p:cNvSpPr txBox="1">
            <a:spLocks noChangeArrowheads="1"/>
          </p:cNvSpPr>
          <p:nvPr/>
        </p:nvSpPr>
        <p:spPr bwMode="auto">
          <a:xfrm>
            <a:off x="4556125" y="2955925"/>
            <a:ext cx="433388" cy="307975"/>
          </a:xfrm>
          <a:prstGeom prst="rect">
            <a:avLst/>
          </a:prstGeom>
          <a:noFill/>
          <a:ln w="9525">
            <a:noFill/>
            <a:miter lim="800000"/>
            <a:headEnd/>
            <a:tailEnd/>
          </a:ln>
        </p:spPr>
        <p:txBody>
          <a:bodyPr wrap="none">
            <a:spAutoFit/>
          </a:bodyPr>
          <a:lstStyle/>
          <a:p>
            <a:r>
              <a:rPr lang="en-US" sz="1400">
                <a:ea typeface="MS PGothic" pitchFamily="34" charset="-128"/>
              </a:rPr>
              <a:t>NE</a:t>
            </a:r>
          </a:p>
        </p:txBody>
      </p:sp>
      <p:sp>
        <p:nvSpPr>
          <p:cNvPr id="57428" name="Text Box 104"/>
          <p:cNvSpPr txBox="1">
            <a:spLocks noChangeArrowheads="1"/>
          </p:cNvSpPr>
          <p:nvPr/>
        </p:nvSpPr>
        <p:spPr bwMode="auto">
          <a:xfrm>
            <a:off x="3794125" y="3336925"/>
            <a:ext cx="454025" cy="307975"/>
          </a:xfrm>
          <a:prstGeom prst="rect">
            <a:avLst/>
          </a:prstGeom>
          <a:noFill/>
          <a:ln w="9525">
            <a:noFill/>
            <a:miter lim="800000"/>
            <a:headEnd/>
            <a:tailEnd/>
          </a:ln>
        </p:spPr>
        <p:txBody>
          <a:bodyPr wrap="none">
            <a:spAutoFit/>
          </a:bodyPr>
          <a:lstStyle/>
          <a:p>
            <a:r>
              <a:rPr lang="en-US" sz="1400">
                <a:ea typeface="MS PGothic" pitchFamily="34" charset="-128"/>
              </a:rPr>
              <a:t>CO</a:t>
            </a:r>
          </a:p>
        </p:txBody>
      </p:sp>
      <p:sp>
        <p:nvSpPr>
          <p:cNvPr id="57429" name="Text Box 105"/>
          <p:cNvSpPr txBox="1">
            <a:spLocks noChangeArrowheads="1"/>
          </p:cNvSpPr>
          <p:nvPr/>
        </p:nvSpPr>
        <p:spPr bwMode="auto">
          <a:xfrm>
            <a:off x="4800600" y="3429000"/>
            <a:ext cx="423863" cy="307975"/>
          </a:xfrm>
          <a:prstGeom prst="rect">
            <a:avLst/>
          </a:prstGeom>
          <a:noFill/>
          <a:ln w="9525">
            <a:noFill/>
            <a:miter lim="800000"/>
            <a:headEnd/>
            <a:tailEnd/>
          </a:ln>
        </p:spPr>
        <p:txBody>
          <a:bodyPr wrap="none">
            <a:spAutoFit/>
          </a:bodyPr>
          <a:lstStyle/>
          <a:p>
            <a:r>
              <a:rPr lang="en-US" sz="1400">
                <a:ea typeface="MS PGothic" pitchFamily="34" charset="-128"/>
              </a:rPr>
              <a:t>KS</a:t>
            </a:r>
          </a:p>
        </p:txBody>
      </p:sp>
      <p:sp>
        <p:nvSpPr>
          <p:cNvPr id="57430" name="Text Box 106"/>
          <p:cNvSpPr txBox="1">
            <a:spLocks noChangeArrowheads="1"/>
          </p:cNvSpPr>
          <p:nvPr/>
        </p:nvSpPr>
        <p:spPr bwMode="auto">
          <a:xfrm>
            <a:off x="4708525" y="4632325"/>
            <a:ext cx="414338" cy="307975"/>
          </a:xfrm>
          <a:prstGeom prst="rect">
            <a:avLst/>
          </a:prstGeom>
          <a:noFill/>
          <a:ln w="9525">
            <a:noFill/>
            <a:miter lim="800000"/>
            <a:headEnd/>
            <a:tailEnd/>
          </a:ln>
        </p:spPr>
        <p:txBody>
          <a:bodyPr wrap="none">
            <a:spAutoFit/>
          </a:bodyPr>
          <a:lstStyle/>
          <a:p>
            <a:r>
              <a:rPr lang="en-US" sz="1400">
                <a:ea typeface="MS PGothic" pitchFamily="34" charset="-128"/>
              </a:rPr>
              <a:t>TX</a:t>
            </a:r>
          </a:p>
        </p:txBody>
      </p:sp>
      <p:sp>
        <p:nvSpPr>
          <p:cNvPr id="57431" name="Text Box 107"/>
          <p:cNvSpPr txBox="1">
            <a:spLocks noChangeArrowheads="1"/>
          </p:cNvSpPr>
          <p:nvPr/>
        </p:nvSpPr>
        <p:spPr bwMode="auto">
          <a:xfrm>
            <a:off x="4937125" y="3946525"/>
            <a:ext cx="444500" cy="307975"/>
          </a:xfrm>
          <a:prstGeom prst="rect">
            <a:avLst/>
          </a:prstGeom>
          <a:noFill/>
          <a:ln w="9525">
            <a:noFill/>
            <a:miter lim="800000"/>
            <a:headEnd/>
            <a:tailEnd/>
          </a:ln>
        </p:spPr>
        <p:txBody>
          <a:bodyPr wrap="none">
            <a:spAutoFit/>
          </a:bodyPr>
          <a:lstStyle/>
          <a:p>
            <a:r>
              <a:rPr lang="en-US" sz="1400">
                <a:ea typeface="MS PGothic" pitchFamily="34" charset="-128"/>
              </a:rPr>
              <a:t>OK</a:t>
            </a:r>
          </a:p>
        </p:txBody>
      </p:sp>
      <p:sp>
        <p:nvSpPr>
          <p:cNvPr id="57432" name="Text Box 108"/>
          <p:cNvSpPr txBox="1">
            <a:spLocks noChangeArrowheads="1"/>
          </p:cNvSpPr>
          <p:nvPr/>
        </p:nvSpPr>
        <p:spPr bwMode="auto">
          <a:xfrm>
            <a:off x="5257800" y="2209800"/>
            <a:ext cx="463550" cy="307975"/>
          </a:xfrm>
          <a:prstGeom prst="rect">
            <a:avLst/>
          </a:prstGeom>
          <a:noFill/>
          <a:ln w="9525">
            <a:noFill/>
            <a:miter lim="800000"/>
            <a:headEnd/>
            <a:tailEnd/>
          </a:ln>
        </p:spPr>
        <p:txBody>
          <a:bodyPr wrap="none">
            <a:spAutoFit/>
          </a:bodyPr>
          <a:lstStyle/>
          <a:p>
            <a:r>
              <a:rPr lang="en-US" sz="1400">
                <a:ea typeface="MS PGothic" pitchFamily="34" charset="-128"/>
              </a:rPr>
              <a:t>MN</a:t>
            </a:r>
          </a:p>
        </p:txBody>
      </p:sp>
      <p:sp>
        <p:nvSpPr>
          <p:cNvPr id="57433" name="Text Box 109"/>
          <p:cNvSpPr txBox="1">
            <a:spLocks noChangeArrowheads="1"/>
          </p:cNvSpPr>
          <p:nvPr/>
        </p:nvSpPr>
        <p:spPr bwMode="auto">
          <a:xfrm>
            <a:off x="5410200" y="2895600"/>
            <a:ext cx="350838" cy="307975"/>
          </a:xfrm>
          <a:prstGeom prst="rect">
            <a:avLst/>
          </a:prstGeom>
          <a:noFill/>
          <a:ln w="9525">
            <a:noFill/>
            <a:miter lim="800000"/>
            <a:headEnd/>
            <a:tailEnd/>
          </a:ln>
        </p:spPr>
        <p:txBody>
          <a:bodyPr wrap="none">
            <a:spAutoFit/>
          </a:bodyPr>
          <a:lstStyle/>
          <a:p>
            <a:r>
              <a:rPr lang="en-US" sz="1400">
                <a:ea typeface="MS PGothic" pitchFamily="34" charset="-128"/>
              </a:rPr>
              <a:t>IA</a:t>
            </a:r>
          </a:p>
        </p:txBody>
      </p:sp>
      <p:sp>
        <p:nvSpPr>
          <p:cNvPr id="57434" name="Text Box 110"/>
          <p:cNvSpPr txBox="1">
            <a:spLocks noChangeArrowheads="1"/>
          </p:cNvSpPr>
          <p:nvPr/>
        </p:nvSpPr>
        <p:spPr bwMode="auto">
          <a:xfrm>
            <a:off x="5546725" y="3489325"/>
            <a:ext cx="474663" cy="307975"/>
          </a:xfrm>
          <a:prstGeom prst="rect">
            <a:avLst/>
          </a:prstGeom>
          <a:noFill/>
          <a:ln w="9525">
            <a:noFill/>
            <a:miter lim="800000"/>
            <a:headEnd/>
            <a:tailEnd/>
          </a:ln>
        </p:spPr>
        <p:txBody>
          <a:bodyPr wrap="none">
            <a:spAutoFit/>
          </a:bodyPr>
          <a:lstStyle/>
          <a:p>
            <a:r>
              <a:rPr lang="en-US" sz="1400">
                <a:ea typeface="MS PGothic" pitchFamily="34" charset="-128"/>
              </a:rPr>
              <a:t>MO</a:t>
            </a:r>
          </a:p>
        </p:txBody>
      </p:sp>
      <p:sp>
        <p:nvSpPr>
          <p:cNvPr id="57435" name="Text Box 111"/>
          <p:cNvSpPr txBox="1">
            <a:spLocks noChangeArrowheads="1"/>
          </p:cNvSpPr>
          <p:nvPr/>
        </p:nvSpPr>
        <p:spPr bwMode="auto">
          <a:xfrm>
            <a:off x="5622925" y="4022725"/>
            <a:ext cx="433388" cy="307975"/>
          </a:xfrm>
          <a:prstGeom prst="rect">
            <a:avLst/>
          </a:prstGeom>
          <a:noFill/>
          <a:ln w="9525">
            <a:noFill/>
            <a:miter lim="800000"/>
            <a:headEnd/>
            <a:tailEnd/>
          </a:ln>
        </p:spPr>
        <p:txBody>
          <a:bodyPr wrap="none">
            <a:spAutoFit/>
          </a:bodyPr>
          <a:lstStyle/>
          <a:p>
            <a:r>
              <a:rPr lang="en-US" sz="1400">
                <a:ea typeface="MS PGothic" pitchFamily="34" charset="-128"/>
              </a:rPr>
              <a:t>AR</a:t>
            </a:r>
          </a:p>
        </p:txBody>
      </p:sp>
      <p:sp>
        <p:nvSpPr>
          <p:cNvPr id="57436" name="Text Box 112"/>
          <p:cNvSpPr txBox="1">
            <a:spLocks noChangeArrowheads="1"/>
          </p:cNvSpPr>
          <p:nvPr/>
        </p:nvSpPr>
        <p:spPr bwMode="auto">
          <a:xfrm>
            <a:off x="5638800" y="4572000"/>
            <a:ext cx="403225" cy="307975"/>
          </a:xfrm>
          <a:prstGeom prst="rect">
            <a:avLst/>
          </a:prstGeom>
          <a:noFill/>
          <a:ln w="9525">
            <a:noFill/>
            <a:miter lim="800000"/>
            <a:headEnd/>
            <a:tailEnd/>
          </a:ln>
        </p:spPr>
        <p:txBody>
          <a:bodyPr wrap="none">
            <a:spAutoFit/>
          </a:bodyPr>
          <a:lstStyle/>
          <a:p>
            <a:r>
              <a:rPr lang="en-US" sz="1400">
                <a:ea typeface="MS PGothic" pitchFamily="34" charset="-128"/>
              </a:rPr>
              <a:t>LA</a:t>
            </a:r>
          </a:p>
        </p:txBody>
      </p:sp>
      <p:sp>
        <p:nvSpPr>
          <p:cNvPr id="57437" name="Text Box 113"/>
          <p:cNvSpPr txBox="1">
            <a:spLocks noChangeArrowheads="1"/>
          </p:cNvSpPr>
          <p:nvPr/>
        </p:nvSpPr>
        <p:spPr bwMode="auto">
          <a:xfrm>
            <a:off x="5791200" y="2438400"/>
            <a:ext cx="403225" cy="307975"/>
          </a:xfrm>
          <a:prstGeom prst="rect">
            <a:avLst/>
          </a:prstGeom>
          <a:noFill/>
          <a:ln w="9525">
            <a:noFill/>
            <a:miter lim="800000"/>
            <a:headEnd/>
            <a:tailEnd/>
          </a:ln>
        </p:spPr>
        <p:txBody>
          <a:bodyPr wrap="none">
            <a:spAutoFit/>
          </a:bodyPr>
          <a:lstStyle/>
          <a:p>
            <a:r>
              <a:rPr lang="en-US" sz="1400">
                <a:ea typeface="MS PGothic" pitchFamily="34" charset="-128"/>
              </a:rPr>
              <a:t>WI</a:t>
            </a:r>
          </a:p>
        </p:txBody>
      </p:sp>
      <p:sp>
        <p:nvSpPr>
          <p:cNvPr id="57438" name="Text Box 114"/>
          <p:cNvSpPr txBox="1">
            <a:spLocks noChangeArrowheads="1"/>
          </p:cNvSpPr>
          <p:nvPr/>
        </p:nvSpPr>
        <p:spPr bwMode="auto">
          <a:xfrm>
            <a:off x="6003925" y="3108325"/>
            <a:ext cx="338138" cy="307975"/>
          </a:xfrm>
          <a:prstGeom prst="rect">
            <a:avLst/>
          </a:prstGeom>
          <a:noFill/>
          <a:ln w="9525">
            <a:noFill/>
            <a:miter lim="800000"/>
            <a:headEnd/>
            <a:tailEnd/>
          </a:ln>
        </p:spPr>
        <p:txBody>
          <a:bodyPr wrap="none">
            <a:spAutoFit/>
          </a:bodyPr>
          <a:lstStyle/>
          <a:p>
            <a:r>
              <a:rPr lang="en-US" sz="1400">
                <a:ea typeface="MS PGothic" pitchFamily="34" charset="-128"/>
              </a:rPr>
              <a:t>IL</a:t>
            </a:r>
          </a:p>
        </p:txBody>
      </p:sp>
      <p:sp>
        <p:nvSpPr>
          <p:cNvPr id="57439" name="Text Box 115"/>
          <p:cNvSpPr txBox="1">
            <a:spLocks noChangeArrowheads="1"/>
          </p:cNvSpPr>
          <p:nvPr/>
        </p:nvSpPr>
        <p:spPr bwMode="auto">
          <a:xfrm>
            <a:off x="6384925" y="3032125"/>
            <a:ext cx="363538" cy="307975"/>
          </a:xfrm>
          <a:prstGeom prst="rect">
            <a:avLst/>
          </a:prstGeom>
          <a:noFill/>
          <a:ln w="9525">
            <a:noFill/>
            <a:miter lim="800000"/>
            <a:headEnd/>
            <a:tailEnd/>
          </a:ln>
        </p:spPr>
        <p:txBody>
          <a:bodyPr wrap="none">
            <a:spAutoFit/>
          </a:bodyPr>
          <a:lstStyle/>
          <a:p>
            <a:r>
              <a:rPr lang="en-US" sz="1400">
                <a:ea typeface="MS PGothic" pitchFamily="34" charset="-128"/>
              </a:rPr>
              <a:t>IN</a:t>
            </a:r>
          </a:p>
        </p:txBody>
      </p:sp>
      <p:sp>
        <p:nvSpPr>
          <p:cNvPr id="57440" name="Text Box 116"/>
          <p:cNvSpPr txBox="1">
            <a:spLocks noChangeArrowheads="1"/>
          </p:cNvSpPr>
          <p:nvPr/>
        </p:nvSpPr>
        <p:spPr bwMode="auto">
          <a:xfrm>
            <a:off x="6553200" y="2590800"/>
            <a:ext cx="384175" cy="307975"/>
          </a:xfrm>
          <a:prstGeom prst="rect">
            <a:avLst/>
          </a:prstGeom>
          <a:noFill/>
          <a:ln w="9525">
            <a:noFill/>
            <a:miter lim="800000"/>
            <a:headEnd/>
            <a:tailEnd/>
          </a:ln>
        </p:spPr>
        <p:txBody>
          <a:bodyPr wrap="none">
            <a:spAutoFit/>
          </a:bodyPr>
          <a:lstStyle/>
          <a:p>
            <a:r>
              <a:rPr lang="en-US" sz="1400">
                <a:ea typeface="MS PGothic" pitchFamily="34" charset="-128"/>
              </a:rPr>
              <a:t>MI</a:t>
            </a:r>
          </a:p>
        </p:txBody>
      </p:sp>
      <p:sp>
        <p:nvSpPr>
          <p:cNvPr id="57441" name="Text Box 117"/>
          <p:cNvSpPr txBox="1">
            <a:spLocks noChangeArrowheads="1"/>
          </p:cNvSpPr>
          <p:nvPr/>
        </p:nvSpPr>
        <p:spPr bwMode="auto">
          <a:xfrm>
            <a:off x="6019800" y="4267200"/>
            <a:ext cx="454025" cy="307975"/>
          </a:xfrm>
          <a:prstGeom prst="rect">
            <a:avLst/>
          </a:prstGeom>
          <a:noFill/>
          <a:ln w="9525">
            <a:noFill/>
            <a:miter lim="800000"/>
            <a:headEnd/>
            <a:tailEnd/>
          </a:ln>
        </p:spPr>
        <p:txBody>
          <a:bodyPr wrap="none">
            <a:spAutoFit/>
          </a:bodyPr>
          <a:lstStyle/>
          <a:p>
            <a:r>
              <a:rPr lang="en-US" sz="1400">
                <a:ea typeface="MS PGothic" pitchFamily="34" charset="-128"/>
              </a:rPr>
              <a:t>MS</a:t>
            </a:r>
          </a:p>
        </p:txBody>
      </p:sp>
      <p:sp>
        <p:nvSpPr>
          <p:cNvPr id="57442" name="Text Box 118"/>
          <p:cNvSpPr txBox="1">
            <a:spLocks noChangeArrowheads="1"/>
          </p:cNvSpPr>
          <p:nvPr/>
        </p:nvSpPr>
        <p:spPr bwMode="auto">
          <a:xfrm>
            <a:off x="6461125" y="4251325"/>
            <a:ext cx="403225" cy="307975"/>
          </a:xfrm>
          <a:prstGeom prst="rect">
            <a:avLst/>
          </a:prstGeom>
          <a:noFill/>
          <a:ln w="9525">
            <a:noFill/>
            <a:miter lim="800000"/>
            <a:headEnd/>
            <a:tailEnd/>
          </a:ln>
        </p:spPr>
        <p:txBody>
          <a:bodyPr wrap="none">
            <a:spAutoFit/>
          </a:bodyPr>
          <a:lstStyle/>
          <a:p>
            <a:r>
              <a:rPr lang="en-US" sz="1400">
                <a:ea typeface="MS PGothic" pitchFamily="34" charset="-128"/>
              </a:rPr>
              <a:t>AL</a:t>
            </a:r>
          </a:p>
        </p:txBody>
      </p:sp>
      <p:sp>
        <p:nvSpPr>
          <p:cNvPr id="57443" name="Text Box 119"/>
          <p:cNvSpPr txBox="1">
            <a:spLocks noChangeArrowheads="1"/>
          </p:cNvSpPr>
          <p:nvPr/>
        </p:nvSpPr>
        <p:spPr bwMode="auto">
          <a:xfrm>
            <a:off x="6918325" y="4175125"/>
            <a:ext cx="441325" cy="307975"/>
          </a:xfrm>
          <a:prstGeom prst="rect">
            <a:avLst/>
          </a:prstGeom>
          <a:noFill/>
          <a:ln w="9525">
            <a:noFill/>
            <a:miter lim="800000"/>
            <a:headEnd/>
            <a:tailEnd/>
          </a:ln>
        </p:spPr>
        <p:txBody>
          <a:bodyPr wrap="none">
            <a:spAutoFit/>
          </a:bodyPr>
          <a:lstStyle/>
          <a:p>
            <a:r>
              <a:rPr lang="en-US" sz="1400">
                <a:ea typeface="MS PGothic" pitchFamily="34" charset="-128"/>
              </a:rPr>
              <a:t>GA</a:t>
            </a:r>
          </a:p>
        </p:txBody>
      </p:sp>
      <p:sp>
        <p:nvSpPr>
          <p:cNvPr id="57444" name="Text Box 120"/>
          <p:cNvSpPr txBox="1">
            <a:spLocks noChangeArrowheads="1"/>
          </p:cNvSpPr>
          <p:nvPr/>
        </p:nvSpPr>
        <p:spPr bwMode="auto">
          <a:xfrm>
            <a:off x="6477000" y="3810000"/>
            <a:ext cx="423863" cy="307975"/>
          </a:xfrm>
          <a:prstGeom prst="rect">
            <a:avLst/>
          </a:prstGeom>
          <a:noFill/>
          <a:ln w="9525">
            <a:noFill/>
            <a:miter lim="800000"/>
            <a:headEnd/>
            <a:tailEnd/>
          </a:ln>
        </p:spPr>
        <p:txBody>
          <a:bodyPr wrap="none">
            <a:spAutoFit/>
          </a:bodyPr>
          <a:lstStyle/>
          <a:p>
            <a:r>
              <a:rPr lang="en-US" sz="1400">
                <a:ea typeface="MS PGothic" pitchFamily="34" charset="-128"/>
              </a:rPr>
              <a:t>TN</a:t>
            </a:r>
          </a:p>
        </p:txBody>
      </p:sp>
      <p:sp>
        <p:nvSpPr>
          <p:cNvPr id="57445" name="Text Box 121"/>
          <p:cNvSpPr txBox="1">
            <a:spLocks noChangeArrowheads="1"/>
          </p:cNvSpPr>
          <p:nvPr/>
        </p:nvSpPr>
        <p:spPr bwMode="auto">
          <a:xfrm>
            <a:off x="6629400" y="3505200"/>
            <a:ext cx="420688" cy="307975"/>
          </a:xfrm>
          <a:prstGeom prst="rect">
            <a:avLst/>
          </a:prstGeom>
          <a:noFill/>
          <a:ln w="9525">
            <a:noFill/>
            <a:miter lim="800000"/>
            <a:headEnd/>
            <a:tailEnd/>
          </a:ln>
        </p:spPr>
        <p:txBody>
          <a:bodyPr wrap="none">
            <a:spAutoFit/>
          </a:bodyPr>
          <a:lstStyle/>
          <a:p>
            <a:r>
              <a:rPr lang="en-US" sz="1400">
                <a:ea typeface="MS PGothic" pitchFamily="34" charset="-128"/>
              </a:rPr>
              <a:t>KY</a:t>
            </a:r>
          </a:p>
        </p:txBody>
      </p:sp>
      <p:sp>
        <p:nvSpPr>
          <p:cNvPr id="57446" name="Text Box 122"/>
          <p:cNvSpPr txBox="1">
            <a:spLocks noChangeArrowheads="1"/>
          </p:cNvSpPr>
          <p:nvPr/>
        </p:nvSpPr>
        <p:spPr bwMode="auto">
          <a:xfrm>
            <a:off x="6781800" y="2971800"/>
            <a:ext cx="454025" cy="307975"/>
          </a:xfrm>
          <a:prstGeom prst="rect">
            <a:avLst/>
          </a:prstGeom>
          <a:noFill/>
          <a:ln w="9525">
            <a:noFill/>
            <a:miter lim="800000"/>
            <a:headEnd/>
            <a:tailEnd/>
          </a:ln>
        </p:spPr>
        <p:txBody>
          <a:bodyPr wrap="none">
            <a:spAutoFit/>
          </a:bodyPr>
          <a:lstStyle/>
          <a:p>
            <a:r>
              <a:rPr lang="en-US" sz="1400">
                <a:ea typeface="MS PGothic" pitchFamily="34" charset="-128"/>
              </a:rPr>
              <a:t>OH</a:t>
            </a:r>
          </a:p>
        </p:txBody>
      </p:sp>
      <p:sp>
        <p:nvSpPr>
          <p:cNvPr id="57447" name="Text Box 123"/>
          <p:cNvSpPr txBox="1">
            <a:spLocks noChangeArrowheads="1"/>
          </p:cNvSpPr>
          <p:nvPr/>
        </p:nvSpPr>
        <p:spPr bwMode="auto">
          <a:xfrm>
            <a:off x="7391400" y="2819400"/>
            <a:ext cx="403225" cy="307975"/>
          </a:xfrm>
          <a:prstGeom prst="rect">
            <a:avLst/>
          </a:prstGeom>
          <a:noFill/>
          <a:ln w="9525">
            <a:noFill/>
            <a:miter lim="800000"/>
            <a:headEnd/>
            <a:tailEnd/>
          </a:ln>
        </p:spPr>
        <p:txBody>
          <a:bodyPr wrap="none">
            <a:spAutoFit/>
          </a:bodyPr>
          <a:lstStyle/>
          <a:p>
            <a:r>
              <a:rPr lang="en-US" sz="1400">
                <a:ea typeface="MS PGothic" pitchFamily="34" charset="-128"/>
              </a:rPr>
              <a:t>PA</a:t>
            </a:r>
          </a:p>
        </p:txBody>
      </p:sp>
      <p:sp>
        <p:nvSpPr>
          <p:cNvPr id="57448" name="Text Box 124"/>
          <p:cNvSpPr txBox="1">
            <a:spLocks noChangeArrowheads="1"/>
          </p:cNvSpPr>
          <p:nvPr/>
        </p:nvSpPr>
        <p:spPr bwMode="auto">
          <a:xfrm>
            <a:off x="7620000" y="2362200"/>
            <a:ext cx="430213" cy="307975"/>
          </a:xfrm>
          <a:prstGeom prst="rect">
            <a:avLst/>
          </a:prstGeom>
          <a:noFill/>
          <a:ln w="9525">
            <a:noFill/>
            <a:miter lim="800000"/>
            <a:headEnd/>
            <a:tailEnd/>
          </a:ln>
        </p:spPr>
        <p:txBody>
          <a:bodyPr wrap="none">
            <a:spAutoFit/>
          </a:bodyPr>
          <a:lstStyle/>
          <a:p>
            <a:r>
              <a:rPr lang="en-US" sz="1400">
                <a:ea typeface="MS PGothic" pitchFamily="34" charset="-128"/>
              </a:rPr>
              <a:t>NY</a:t>
            </a:r>
          </a:p>
        </p:txBody>
      </p:sp>
      <p:sp>
        <p:nvSpPr>
          <p:cNvPr id="57449" name="Text Box 125"/>
          <p:cNvSpPr txBox="1">
            <a:spLocks noChangeArrowheads="1"/>
          </p:cNvSpPr>
          <p:nvPr/>
        </p:nvSpPr>
        <p:spPr bwMode="auto">
          <a:xfrm>
            <a:off x="8153400" y="1828800"/>
            <a:ext cx="454025" cy="307975"/>
          </a:xfrm>
          <a:prstGeom prst="rect">
            <a:avLst/>
          </a:prstGeom>
          <a:noFill/>
          <a:ln w="9525">
            <a:noFill/>
            <a:miter lim="800000"/>
            <a:headEnd/>
            <a:tailEnd/>
          </a:ln>
        </p:spPr>
        <p:txBody>
          <a:bodyPr wrap="none">
            <a:spAutoFit/>
          </a:bodyPr>
          <a:lstStyle/>
          <a:p>
            <a:r>
              <a:rPr lang="en-US" sz="1400">
                <a:ea typeface="MS PGothic" pitchFamily="34" charset="-128"/>
              </a:rPr>
              <a:t>ME</a:t>
            </a:r>
          </a:p>
        </p:txBody>
      </p:sp>
      <p:sp>
        <p:nvSpPr>
          <p:cNvPr id="57450" name="Text Box 126"/>
          <p:cNvSpPr txBox="1">
            <a:spLocks noChangeArrowheads="1"/>
          </p:cNvSpPr>
          <p:nvPr/>
        </p:nvSpPr>
        <p:spPr bwMode="auto">
          <a:xfrm>
            <a:off x="7467600" y="4953000"/>
            <a:ext cx="403225" cy="307975"/>
          </a:xfrm>
          <a:prstGeom prst="rect">
            <a:avLst/>
          </a:prstGeom>
          <a:noFill/>
          <a:ln w="9525">
            <a:noFill/>
            <a:miter lim="800000"/>
            <a:headEnd/>
            <a:tailEnd/>
          </a:ln>
        </p:spPr>
        <p:txBody>
          <a:bodyPr wrap="none">
            <a:spAutoFit/>
          </a:bodyPr>
          <a:lstStyle/>
          <a:p>
            <a:r>
              <a:rPr lang="en-US" sz="1400">
                <a:ea typeface="MS PGothic" pitchFamily="34" charset="-128"/>
              </a:rPr>
              <a:t>FL</a:t>
            </a:r>
          </a:p>
        </p:txBody>
      </p:sp>
      <p:sp>
        <p:nvSpPr>
          <p:cNvPr id="57451" name="Text Box 127"/>
          <p:cNvSpPr txBox="1">
            <a:spLocks noChangeArrowheads="1"/>
          </p:cNvSpPr>
          <p:nvPr/>
        </p:nvSpPr>
        <p:spPr bwMode="auto">
          <a:xfrm>
            <a:off x="7315200" y="3962400"/>
            <a:ext cx="433388" cy="307975"/>
          </a:xfrm>
          <a:prstGeom prst="rect">
            <a:avLst/>
          </a:prstGeom>
          <a:noFill/>
          <a:ln w="9525">
            <a:noFill/>
            <a:miter lim="800000"/>
            <a:headEnd/>
            <a:tailEnd/>
          </a:ln>
        </p:spPr>
        <p:txBody>
          <a:bodyPr wrap="none">
            <a:spAutoFit/>
          </a:bodyPr>
          <a:lstStyle/>
          <a:p>
            <a:r>
              <a:rPr lang="en-US" sz="1400">
                <a:ea typeface="MS PGothic" pitchFamily="34" charset="-128"/>
              </a:rPr>
              <a:t>SC</a:t>
            </a:r>
          </a:p>
        </p:txBody>
      </p:sp>
      <p:sp>
        <p:nvSpPr>
          <p:cNvPr id="57452" name="Text Box 128"/>
          <p:cNvSpPr txBox="1">
            <a:spLocks noChangeArrowheads="1"/>
          </p:cNvSpPr>
          <p:nvPr/>
        </p:nvSpPr>
        <p:spPr bwMode="auto">
          <a:xfrm>
            <a:off x="7527925" y="3641725"/>
            <a:ext cx="444500" cy="307975"/>
          </a:xfrm>
          <a:prstGeom prst="rect">
            <a:avLst/>
          </a:prstGeom>
          <a:noFill/>
          <a:ln w="9525">
            <a:noFill/>
            <a:miter lim="800000"/>
            <a:headEnd/>
            <a:tailEnd/>
          </a:ln>
        </p:spPr>
        <p:txBody>
          <a:bodyPr wrap="none">
            <a:spAutoFit/>
          </a:bodyPr>
          <a:lstStyle/>
          <a:p>
            <a:r>
              <a:rPr lang="en-US" sz="1400">
                <a:ea typeface="MS PGothic" pitchFamily="34" charset="-128"/>
              </a:rPr>
              <a:t>NC</a:t>
            </a:r>
          </a:p>
        </p:txBody>
      </p:sp>
      <p:sp>
        <p:nvSpPr>
          <p:cNvPr id="57453" name="Text Box 129"/>
          <p:cNvSpPr txBox="1">
            <a:spLocks noChangeArrowheads="1"/>
          </p:cNvSpPr>
          <p:nvPr/>
        </p:nvSpPr>
        <p:spPr bwMode="auto">
          <a:xfrm>
            <a:off x="7467600" y="3352800"/>
            <a:ext cx="415925" cy="307975"/>
          </a:xfrm>
          <a:prstGeom prst="rect">
            <a:avLst/>
          </a:prstGeom>
          <a:noFill/>
          <a:ln w="9525">
            <a:noFill/>
            <a:miter lim="800000"/>
            <a:headEnd/>
            <a:tailEnd/>
          </a:ln>
        </p:spPr>
        <p:txBody>
          <a:bodyPr wrap="none">
            <a:spAutoFit/>
          </a:bodyPr>
          <a:lstStyle/>
          <a:p>
            <a:r>
              <a:rPr lang="en-US" sz="1400">
                <a:ea typeface="MS PGothic" pitchFamily="34" charset="-128"/>
              </a:rPr>
              <a:t>VA</a:t>
            </a:r>
          </a:p>
        </p:txBody>
      </p:sp>
      <p:sp>
        <p:nvSpPr>
          <p:cNvPr id="57454" name="Text Box 130"/>
          <p:cNvSpPr txBox="1">
            <a:spLocks noChangeArrowheads="1"/>
          </p:cNvSpPr>
          <p:nvPr/>
        </p:nvSpPr>
        <p:spPr bwMode="auto">
          <a:xfrm>
            <a:off x="7086600" y="3276600"/>
            <a:ext cx="479425" cy="307975"/>
          </a:xfrm>
          <a:prstGeom prst="rect">
            <a:avLst/>
          </a:prstGeom>
          <a:noFill/>
          <a:ln w="9525">
            <a:noFill/>
            <a:miter lim="800000"/>
            <a:headEnd/>
            <a:tailEnd/>
          </a:ln>
        </p:spPr>
        <p:txBody>
          <a:bodyPr wrap="none">
            <a:spAutoFit/>
          </a:bodyPr>
          <a:lstStyle/>
          <a:p>
            <a:r>
              <a:rPr lang="en-US" sz="1400">
                <a:ea typeface="MS PGothic" pitchFamily="34" charset="-128"/>
              </a:rPr>
              <a:t>WV</a:t>
            </a:r>
          </a:p>
        </p:txBody>
      </p:sp>
      <p:sp>
        <p:nvSpPr>
          <p:cNvPr id="57455" name="Line 135"/>
          <p:cNvSpPr>
            <a:spLocks noChangeShapeType="1"/>
          </p:cNvSpPr>
          <p:nvPr/>
        </p:nvSpPr>
        <p:spPr bwMode="auto">
          <a:xfrm>
            <a:off x="8001000" y="1828800"/>
            <a:ext cx="76200" cy="228600"/>
          </a:xfrm>
          <a:prstGeom prst="line">
            <a:avLst/>
          </a:prstGeom>
          <a:noFill/>
          <a:ln w="9525">
            <a:solidFill>
              <a:schemeClr val="tx1"/>
            </a:solidFill>
            <a:round/>
            <a:headEnd/>
            <a:tailEnd/>
          </a:ln>
        </p:spPr>
        <p:txBody>
          <a:bodyPr/>
          <a:lstStyle/>
          <a:p>
            <a:endParaRPr lang="en-US"/>
          </a:p>
        </p:txBody>
      </p:sp>
      <p:sp>
        <p:nvSpPr>
          <p:cNvPr id="57456" name="Line 137"/>
          <p:cNvSpPr>
            <a:spLocks noChangeShapeType="1"/>
          </p:cNvSpPr>
          <p:nvPr/>
        </p:nvSpPr>
        <p:spPr bwMode="auto">
          <a:xfrm flipV="1">
            <a:off x="8229600" y="2286000"/>
            <a:ext cx="457200" cy="76200"/>
          </a:xfrm>
          <a:prstGeom prst="line">
            <a:avLst/>
          </a:prstGeom>
          <a:noFill/>
          <a:ln w="9525">
            <a:solidFill>
              <a:schemeClr val="tx1"/>
            </a:solidFill>
            <a:miter lim="800000"/>
            <a:headEnd/>
            <a:tailEnd/>
          </a:ln>
        </p:spPr>
        <p:txBody>
          <a:bodyPr wrap="none" anchor="ctr"/>
          <a:lstStyle/>
          <a:p>
            <a:endParaRPr lang="en-US"/>
          </a:p>
        </p:txBody>
      </p:sp>
      <p:sp>
        <p:nvSpPr>
          <p:cNvPr id="57457" name="Line 138"/>
          <p:cNvSpPr>
            <a:spLocks noChangeShapeType="1"/>
          </p:cNvSpPr>
          <p:nvPr/>
        </p:nvSpPr>
        <p:spPr bwMode="auto">
          <a:xfrm flipV="1">
            <a:off x="8382000" y="2438400"/>
            <a:ext cx="457200" cy="76200"/>
          </a:xfrm>
          <a:prstGeom prst="line">
            <a:avLst/>
          </a:prstGeom>
          <a:noFill/>
          <a:ln w="9525">
            <a:solidFill>
              <a:schemeClr val="tx1"/>
            </a:solidFill>
            <a:round/>
            <a:headEnd/>
            <a:tailEnd/>
          </a:ln>
        </p:spPr>
        <p:txBody>
          <a:bodyPr/>
          <a:lstStyle/>
          <a:p>
            <a:endParaRPr lang="en-US"/>
          </a:p>
        </p:txBody>
      </p:sp>
      <p:sp>
        <p:nvSpPr>
          <p:cNvPr id="57458" name="Line 139"/>
          <p:cNvSpPr>
            <a:spLocks noChangeShapeType="1"/>
          </p:cNvSpPr>
          <p:nvPr/>
        </p:nvSpPr>
        <p:spPr bwMode="auto">
          <a:xfrm>
            <a:off x="8382000" y="2590800"/>
            <a:ext cx="304800" cy="76200"/>
          </a:xfrm>
          <a:prstGeom prst="line">
            <a:avLst/>
          </a:prstGeom>
          <a:noFill/>
          <a:ln w="9525">
            <a:solidFill>
              <a:schemeClr val="tx1"/>
            </a:solidFill>
            <a:round/>
            <a:headEnd/>
            <a:tailEnd/>
          </a:ln>
        </p:spPr>
        <p:txBody>
          <a:bodyPr/>
          <a:lstStyle/>
          <a:p>
            <a:endParaRPr lang="en-US"/>
          </a:p>
        </p:txBody>
      </p:sp>
      <p:sp>
        <p:nvSpPr>
          <p:cNvPr id="57459" name="Line 140"/>
          <p:cNvSpPr>
            <a:spLocks noChangeShapeType="1"/>
          </p:cNvSpPr>
          <p:nvPr/>
        </p:nvSpPr>
        <p:spPr bwMode="auto">
          <a:xfrm>
            <a:off x="8229600" y="2667000"/>
            <a:ext cx="76200" cy="304800"/>
          </a:xfrm>
          <a:prstGeom prst="line">
            <a:avLst/>
          </a:prstGeom>
          <a:noFill/>
          <a:ln w="9525">
            <a:solidFill>
              <a:schemeClr val="tx1"/>
            </a:solidFill>
            <a:round/>
            <a:headEnd/>
            <a:tailEnd/>
          </a:ln>
        </p:spPr>
        <p:txBody>
          <a:bodyPr/>
          <a:lstStyle/>
          <a:p>
            <a:endParaRPr lang="en-US"/>
          </a:p>
        </p:txBody>
      </p:sp>
      <p:sp>
        <p:nvSpPr>
          <p:cNvPr id="57460" name="Line 141"/>
          <p:cNvSpPr>
            <a:spLocks noChangeShapeType="1"/>
          </p:cNvSpPr>
          <p:nvPr/>
        </p:nvSpPr>
        <p:spPr bwMode="auto">
          <a:xfrm>
            <a:off x="8077200" y="2971800"/>
            <a:ext cx="228600" cy="152400"/>
          </a:xfrm>
          <a:prstGeom prst="line">
            <a:avLst/>
          </a:prstGeom>
          <a:noFill/>
          <a:ln w="9525">
            <a:solidFill>
              <a:schemeClr val="tx1"/>
            </a:solidFill>
            <a:round/>
            <a:headEnd/>
            <a:tailEnd/>
          </a:ln>
        </p:spPr>
        <p:txBody>
          <a:bodyPr/>
          <a:lstStyle/>
          <a:p>
            <a:endParaRPr lang="en-US"/>
          </a:p>
        </p:txBody>
      </p:sp>
      <p:sp>
        <p:nvSpPr>
          <p:cNvPr id="57461" name="Line 143"/>
          <p:cNvSpPr>
            <a:spLocks noChangeShapeType="1"/>
          </p:cNvSpPr>
          <p:nvPr/>
        </p:nvSpPr>
        <p:spPr bwMode="auto">
          <a:xfrm>
            <a:off x="8001000" y="3200400"/>
            <a:ext cx="304800" cy="152400"/>
          </a:xfrm>
          <a:prstGeom prst="line">
            <a:avLst/>
          </a:prstGeom>
          <a:noFill/>
          <a:ln w="9525">
            <a:solidFill>
              <a:schemeClr val="tx1"/>
            </a:solidFill>
            <a:round/>
            <a:headEnd/>
            <a:tailEnd/>
          </a:ln>
        </p:spPr>
        <p:txBody>
          <a:bodyPr/>
          <a:lstStyle/>
          <a:p>
            <a:endParaRPr lang="en-US"/>
          </a:p>
        </p:txBody>
      </p:sp>
      <p:sp>
        <p:nvSpPr>
          <p:cNvPr id="57462" name="Line 144"/>
          <p:cNvSpPr>
            <a:spLocks noChangeShapeType="1"/>
          </p:cNvSpPr>
          <p:nvPr/>
        </p:nvSpPr>
        <p:spPr bwMode="auto">
          <a:xfrm>
            <a:off x="7772400" y="3124200"/>
            <a:ext cx="457200" cy="381000"/>
          </a:xfrm>
          <a:prstGeom prst="line">
            <a:avLst/>
          </a:prstGeom>
          <a:noFill/>
          <a:ln w="9525">
            <a:solidFill>
              <a:schemeClr val="tx1"/>
            </a:solidFill>
            <a:round/>
            <a:headEnd/>
            <a:tailEnd/>
          </a:ln>
        </p:spPr>
        <p:txBody>
          <a:bodyPr/>
          <a:lstStyle/>
          <a:p>
            <a:endParaRPr lang="en-US"/>
          </a:p>
        </p:txBody>
      </p:sp>
      <p:sp>
        <p:nvSpPr>
          <p:cNvPr id="57463" name="Text Box 146"/>
          <p:cNvSpPr txBox="1">
            <a:spLocks noChangeArrowheads="1"/>
          </p:cNvSpPr>
          <p:nvPr/>
        </p:nvSpPr>
        <p:spPr bwMode="auto">
          <a:xfrm>
            <a:off x="7680325" y="1508125"/>
            <a:ext cx="423863" cy="307975"/>
          </a:xfrm>
          <a:prstGeom prst="rect">
            <a:avLst/>
          </a:prstGeom>
          <a:noFill/>
          <a:ln w="9525">
            <a:noFill/>
            <a:miter lim="800000"/>
            <a:headEnd/>
            <a:tailEnd/>
          </a:ln>
        </p:spPr>
        <p:txBody>
          <a:bodyPr wrap="none">
            <a:spAutoFit/>
          </a:bodyPr>
          <a:lstStyle/>
          <a:p>
            <a:r>
              <a:rPr lang="en-US" sz="1400">
                <a:ea typeface="MS PGothic" pitchFamily="34" charset="-128"/>
              </a:rPr>
              <a:t>VT</a:t>
            </a:r>
          </a:p>
        </p:txBody>
      </p:sp>
      <p:sp>
        <p:nvSpPr>
          <p:cNvPr id="57464" name="Text Box 147"/>
          <p:cNvSpPr txBox="1">
            <a:spLocks noChangeArrowheads="1"/>
          </p:cNvSpPr>
          <p:nvPr/>
        </p:nvSpPr>
        <p:spPr bwMode="auto">
          <a:xfrm>
            <a:off x="8667750" y="2057400"/>
            <a:ext cx="406400" cy="276225"/>
          </a:xfrm>
          <a:prstGeom prst="rect">
            <a:avLst/>
          </a:prstGeom>
          <a:noFill/>
          <a:ln w="9525">
            <a:noFill/>
            <a:miter lim="800000"/>
            <a:headEnd/>
            <a:tailEnd/>
          </a:ln>
        </p:spPr>
        <p:txBody>
          <a:bodyPr wrap="none">
            <a:spAutoFit/>
          </a:bodyPr>
          <a:lstStyle/>
          <a:p>
            <a:r>
              <a:rPr lang="en-US" sz="1200">
                <a:ea typeface="MS PGothic" pitchFamily="34" charset="-128"/>
              </a:rPr>
              <a:t>NH</a:t>
            </a:r>
          </a:p>
        </p:txBody>
      </p:sp>
      <p:sp>
        <p:nvSpPr>
          <p:cNvPr id="57465" name="Text Box 148"/>
          <p:cNvSpPr txBox="1">
            <a:spLocks noChangeArrowheads="1"/>
          </p:cNvSpPr>
          <p:nvPr/>
        </p:nvSpPr>
        <p:spPr bwMode="auto">
          <a:xfrm>
            <a:off x="8655050" y="2286000"/>
            <a:ext cx="488950" cy="276225"/>
          </a:xfrm>
          <a:prstGeom prst="rect">
            <a:avLst/>
          </a:prstGeom>
          <a:noFill/>
          <a:ln w="9525">
            <a:noFill/>
            <a:miter lim="800000"/>
            <a:headEnd/>
            <a:tailEnd/>
          </a:ln>
        </p:spPr>
        <p:txBody>
          <a:bodyPr>
            <a:spAutoFit/>
          </a:bodyPr>
          <a:lstStyle/>
          <a:p>
            <a:r>
              <a:rPr lang="en-US" sz="1200">
                <a:ea typeface="MS PGothic" pitchFamily="34" charset="-128"/>
              </a:rPr>
              <a:t>MA</a:t>
            </a:r>
          </a:p>
        </p:txBody>
      </p:sp>
      <p:sp>
        <p:nvSpPr>
          <p:cNvPr id="57466" name="Text Box 149"/>
          <p:cNvSpPr txBox="1">
            <a:spLocks noChangeArrowheads="1"/>
          </p:cNvSpPr>
          <p:nvPr/>
        </p:nvSpPr>
        <p:spPr bwMode="auto">
          <a:xfrm>
            <a:off x="8670925" y="2498725"/>
            <a:ext cx="363538" cy="307975"/>
          </a:xfrm>
          <a:prstGeom prst="rect">
            <a:avLst/>
          </a:prstGeom>
          <a:noFill/>
          <a:ln w="9525">
            <a:noFill/>
            <a:miter lim="800000"/>
            <a:headEnd/>
            <a:tailEnd/>
          </a:ln>
        </p:spPr>
        <p:txBody>
          <a:bodyPr wrap="none">
            <a:spAutoFit/>
          </a:bodyPr>
          <a:lstStyle/>
          <a:p>
            <a:r>
              <a:rPr lang="en-US" sz="1400">
                <a:ea typeface="MS PGothic" pitchFamily="34" charset="-128"/>
              </a:rPr>
              <a:t>RI</a:t>
            </a:r>
          </a:p>
        </p:txBody>
      </p:sp>
      <p:sp>
        <p:nvSpPr>
          <p:cNvPr id="57467" name="Text Box 154"/>
          <p:cNvSpPr txBox="1">
            <a:spLocks noChangeArrowheads="1"/>
          </p:cNvSpPr>
          <p:nvPr/>
        </p:nvSpPr>
        <p:spPr bwMode="auto">
          <a:xfrm>
            <a:off x="8289925" y="2727325"/>
            <a:ext cx="420688" cy="307975"/>
          </a:xfrm>
          <a:prstGeom prst="rect">
            <a:avLst/>
          </a:prstGeom>
          <a:noFill/>
          <a:ln w="9525">
            <a:noFill/>
            <a:miter lim="800000"/>
            <a:headEnd/>
            <a:tailEnd/>
          </a:ln>
        </p:spPr>
        <p:txBody>
          <a:bodyPr wrap="none">
            <a:spAutoFit/>
          </a:bodyPr>
          <a:lstStyle/>
          <a:p>
            <a:r>
              <a:rPr lang="en-US" sz="1400">
                <a:ea typeface="MS PGothic" pitchFamily="34" charset="-128"/>
              </a:rPr>
              <a:t>CT</a:t>
            </a:r>
          </a:p>
        </p:txBody>
      </p:sp>
      <p:sp>
        <p:nvSpPr>
          <p:cNvPr id="57468" name="Text Box 155"/>
          <p:cNvSpPr txBox="1">
            <a:spLocks noChangeArrowheads="1"/>
          </p:cNvSpPr>
          <p:nvPr/>
        </p:nvSpPr>
        <p:spPr bwMode="auto">
          <a:xfrm>
            <a:off x="8289925" y="2955925"/>
            <a:ext cx="404813" cy="307975"/>
          </a:xfrm>
          <a:prstGeom prst="rect">
            <a:avLst/>
          </a:prstGeom>
          <a:noFill/>
          <a:ln w="9525">
            <a:noFill/>
            <a:miter lim="800000"/>
            <a:headEnd/>
            <a:tailEnd/>
          </a:ln>
        </p:spPr>
        <p:txBody>
          <a:bodyPr wrap="none">
            <a:spAutoFit/>
          </a:bodyPr>
          <a:lstStyle/>
          <a:p>
            <a:r>
              <a:rPr lang="en-US" sz="1400">
                <a:ea typeface="MS PGothic" pitchFamily="34" charset="-128"/>
              </a:rPr>
              <a:t>NJ</a:t>
            </a:r>
          </a:p>
        </p:txBody>
      </p:sp>
      <p:sp>
        <p:nvSpPr>
          <p:cNvPr id="57469" name="Text Box 156"/>
          <p:cNvSpPr txBox="1">
            <a:spLocks noChangeArrowheads="1"/>
          </p:cNvSpPr>
          <p:nvPr/>
        </p:nvSpPr>
        <p:spPr bwMode="auto">
          <a:xfrm>
            <a:off x="8289925" y="3184525"/>
            <a:ext cx="433388" cy="307975"/>
          </a:xfrm>
          <a:prstGeom prst="rect">
            <a:avLst/>
          </a:prstGeom>
          <a:noFill/>
          <a:ln w="9525">
            <a:noFill/>
            <a:miter lim="800000"/>
            <a:headEnd/>
            <a:tailEnd/>
          </a:ln>
        </p:spPr>
        <p:txBody>
          <a:bodyPr wrap="none">
            <a:spAutoFit/>
          </a:bodyPr>
          <a:lstStyle/>
          <a:p>
            <a:r>
              <a:rPr lang="en-US" sz="1400">
                <a:ea typeface="MS PGothic" pitchFamily="34" charset="-128"/>
              </a:rPr>
              <a:t>DE</a:t>
            </a:r>
          </a:p>
        </p:txBody>
      </p:sp>
      <p:sp>
        <p:nvSpPr>
          <p:cNvPr id="57470" name="Text Box 157"/>
          <p:cNvSpPr txBox="1">
            <a:spLocks noChangeArrowheads="1"/>
          </p:cNvSpPr>
          <p:nvPr/>
        </p:nvSpPr>
        <p:spPr bwMode="auto">
          <a:xfrm>
            <a:off x="8289925" y="3413125"/>
            <a:ext cx="463550" cy="307975"/>
          </a:xfrm>
          <a:prstGeom prst="rect">
            <a:avLst/>
          </a:prstGeom>
          <a:noFill/>
          <a:ln w="9525">
            <a:noFill/>
            <a:miter lim="800000"/>
            <a:headEnd/>
            <a:tailEnd/>
          </a:ln>
        </p:spPr>
        <p:txBody>
          <a:bodyPr wrap="none">
            <a:spAutoFit/>
          </a:bodyPr>
          <a:lstStyle/>
          <a:p>
            <a:r>
              <a:rPr lang="en-US" sz="1400">
                <a:ea typeface="MS PGothic" pitchFamily="34" charset="-128"/>
              </a:rPr>
              <a:t>MD</a:t>
            </a:r>
          </a:p>
        </p:txBody>
      </p:sp>
      <p:sp>
        <p:nvSpPr>
          <p:cNvPr id="57471" name="Freeform 84"/>
          <p:cNvSpPr>
            <a:spLocks/>
          </p:cNvSpPr>
          <p:nvPr/>
        </p:nvSpPr>
        <p:spPr bwMode="auto">
          <a:xfrm>
            <a:off x="8153400" y="2057400"/>
            <a:ext cx="215900" cy="381000"/>
          </a:xfrm>
          <a:custGeom>
            <a:avLst/>
            <a:gdLst>
              <a:gd name="T0" fmla="*/ 0 w 136"/>
              <a:gd name="T1" fmla="*/ 0 h 240"/>
              <a:gd name="T2" fmla="*/ 2147483647 w 136"/>
              <a:gd name="T3" fmla="*/ 2147483647 h 240"/>
              <a:gd name="T4" fmla="*/ 2147483647 w 136"/>
              <a:gd name="T5" fmla="*/ 2147483647 h 240"/>
              <a:gd name="T6" fmla="*/ 2147483647 w 136"/>
              <a:gd name="T7" fmla="*/ 2147483647 h 240"/>
              <a:gd name="T8" fmla="*/ 2147483647 w 136"/>
              <a:gd name="T9" fmla="*/ 2147483647 h 240"/>
              <a:gd name="T10" fmla="*/ 2147483647 w 136"/>
              <a:gd name="T11" fmla="*/ 2147483647 h 240"/>
              <a:gd name="T12" fmla="*/ 2147483647 w 136"/>
              <a:gd name="T13" fmla="*/ 2147483647 h 240"/>
              <a:gd name="T14" fmla="*/ 2147483647 w 136"/>
              <a:gd name="T15" fmla="*/ 2147483647 h 240"/>
              <a:gd name="T16" fmla="*/ 0 w 136"/>
              <a:gd name="T17" fmla="*/ 2147483647 h 240"/>
              <a:gd name="T18" fmla="*/ 2147483647 w 136"/>
              <a:gd name="T19" fmla="*/ 2147483647 h 240"/>
              <a:gd name="T20" fmla="*/ 0 w 136"/>
              <a:gd name="T21" fmla="*/ 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240"/>
              <a:gd name="T35" fmla="*/ 136 w 136"/>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240">
                <a:moveTo>
                  <a:pt x="0" y="0"/>
                </a:moveTo>
                <a:lnTo>
                  <a:pt x="67" y="24"/>
                </a:lnTo>
                <a:lnTo>
                  <a:pt x="106" y="95"/>
                </a:lnTo>
                <a:lnTo>
                  <a:pt x="86" y="113"/>
                </a:lnTo>
                <a:lnTo>
                  <a:pt x="136" y="208"/>
                </a:lnTo>
                <a:lnTo>
                  <a:pt x="64" y="232"/>
                </a:lnTo>
                <a:lnTo>
                  <a:pt x="8" y="240"/>
                </a:lnTo>
                <a:lnTo>
                  <a:pt x="32" y="224"/>
                </a:lnTo>
                <a:lnTo>
                  <a:pt x="0" y="136"/>
                </a:lnTo>
                <a:lnTo>
                  <a:pt x="16" y="104"/>
                </a:lnTo>
                <a:lnTo>
                  <a:pt x="0" y="0"/>
                </a:lnTo>
                <a:close/>
              </a:path>
            </a:pathLst>
          </a:custGeom>
          <a:solidFill>
            <a:srgbClr val="FAD29C"/>
          </a:solidFill>
          <a:ln w="12700">
            <a:solidFill>
              <a:srgbClr val="000000"/>
            </a:solidFill>
            <a:prstDash val="solid"/>
            <a:round/>
            <a:headEnd/>
            <a:tailEnd/>
          </a:ln>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58371" name="Rectangle 3"/>
          <p:cNvSpPr>
            <a:spLocks noGrp="1" noChangeArrowheads="1"/>
          </p:cNvSpPr>
          <p:nvPr>
            <p:ph type="body" idx="4294967295"/>
          </p:nvPr>
        </p:nvSpPr>
        <p:spPr>
          <a:xfrm>
            <a:off x="533400" y="2332038"/>
            <a:ext cx="8229600" cy="4525962"/>
          </a:xfrm>
        </p:spPr>
        <p:txBody>
          <a:bodyPr lIns="0" tIns="0" rIns="0" bIns="0"/>
          <a:lstStyle/>
          <a:p>
            <a:pPr eaLnBrk="1" hangingPunct="1"/>
            <a:r>
              <a:rPr lang="en-US" sz="4000" b="1" dirty="0" err="1" smtClean="0">
                <a:solidFill>
                  <a:srgbClr val="0000FF"/>
                </a:solidFill>
              </a:rPr>
              <a:t>VarnishAmerica</a:t>
            </a:r>
            <a:r>
              <a:rPr lang="en-US" sz="4000" b="1" dirty="0" smtClean="0">
                <a:solidFill>
                  <a:srgbClr val="0000FF"/>
                </a:solidFill>
              </a:rPr>
              <a:t>™</a:t>
            </a:r>
          </a:p>
          <a:p>
            <a:pPr lvl="1" eaLnBrk="1" hangingPunct="1"/>
            <a:r>
              <a:rPr lang="en-US" dirty="0" smtClean="0"/>
              <a:t>5% Sodium Fluoride</a:t>
            </a:r>
          </a:p>
          <a:p>
            <a:pPr lvl="1" eaLnBrk="1" hangingPunct="1"/>
            <a:r>
              <a:rPr lang="en-US" dirty="0" smtClean="0"/>
              <a:t>Contains </a:t>
            </a:r>
            <a:r>
              <a:rPr lang="en-US" dirty="0" err="1" smtClean="0"/>
              <a:t>xylitol</a:t>
            </a:r>
            <a:r>
              <a:rPr lang="en-US" dirty="0" smtClean="0"/>
              <a:t> (quantity unknown)</a:t>
            </a:r>
          </a:p>
          <a:p>
            <a:pPr lvl="1" eaLnBrk="1" hangingPunct="1"/>
            <a:r>
              <a:rPr lang="en-US" dirty="0" smtClean="0"/>
              <a:t>0.25mL and 0.40mL sizes</a:t>
            </a:r>
          </a:p>
          <a:p>
            <a:pPr lvl="1" eaLnBrk="1" hangingPunct="1"/>
            <a:r>
              <a:rPr lang="en-US" dirty="0" smtClean="0">
                <a:solidFill>
                  <a:srgbClr val="FF0000"/>
                </a:solidFill>
              </a:rPr>
              <a:t>Remove excess saliva with a gauze sponge</a:t>
            </a:r>
          </a:p>
          <a:p>
            <a:pPr lvl="1" eaLnBrk="1" hangingPunct="1"/>
            <a:r>
              <a:rPr lang="en-US" dirty="0" smtClean="0"/>
              <a:t>Bubble Gum Raspberry  Flavor</a:t>
            </a:r>
          </a:p>
          <a:p>
            <a:pPr lvl="1" eaLnBrk="1" hangingPunct="1"/>
            <a:r>
              <a:rPr lang="en-US" dirty="0" smtClean="0"/>
              <a:t>No Calcium Technology</a:t>
            </a:r>
          </a:p>
          <a:p>
            <a:pPr lvl="1" eaLnBrk="1" hangingPunct="1">
              <a:buFontTx/>
              <a:buNone/>
            </a:pPr>
            <a:endParaRPr lang="en-US" dirty="0" smtClean="0"/>
          </a:p>
        </p:txBody>
      </p:sp>
      <p:pic>
        <p:nvPicPr>
          <p:cNvPr id="58372" name="Picture 6" descr="VarnishAmerica"/>
          <p:cNvPicPr>
            <a:picLocks noChangeAspect="1" noChangeArrowheads="1"/>
          </p:cNvPicPr>
          <p:nvPr/>
        </p:nvPicPr>
        <p:blipFill>
          <a:blip r:embed="rId2" cstate="print"/>
          <a:srcRect/>
          <a:stretch>
            <a:fillRect/>
          </a:stretch>
        </p:blipFill>
        <p:spPr bwMode="auto">
          <a:xfrm>
            <a:off x="5334000" y="533400"/>
            <a:ext cx="3543300" cy="2359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b="1" smtClean="0"/>
              <a:t>Varnish America™ Directions for use</a:t>
            </a:r>
          </a:p>
        </p:txBody>
      </p:sp>
      <p:sp>
        <p:nvSpPr>
          <p:cNvPr id="59395" name="Rectangle 3"/>
          <p:cNvSpPr>
            <a:spLocks noGrp="1" noChangeArrowheads="1"/>
          </p:cNvSpPr>
          <p:nvPr>
            <p:ph idx="1"/>
          </p:nvPr>
        </p:nvSpPr>
        <p:spPr/>
        <p:txBody>
          <a:bodyPr/>
          <a:lstStyle/>
          <a:p>
            <a:pPr eaLnBrk="1" hangingPunct="1">
              <a:lnSpc>
                <a:spcPct val="90000"/>
              </a:lnSpc>
            </a:pPr>
            <a:r>
              <a:rPr lang="en-US" sz="2000" smtClean="0"/>
              <a:t>Using gentle finger pressure, open the child’s mouth.</a:t>
            </a:r>
          </a:p>
          <a:p>
            <a:pPr eaLnBrk="1" hangingPunct="1">
              <a:lnSpc>
                <a:spcPct val="90000"/>
              </a:lnSpc>
            </a:pPr>
            <a:endParaRPr lang="en-US" sz="2000" smtClean="0"/>
          </a:p>
          <a:p>
            <a:pPr eaLnBrk="1" hangingPunct="1">
              <a:lnSpc>
                <a:spcPct val="90000"/>
              </a:lnSpc>
            </a:pPr>
            <a:r>
              <a:rPr lang="en-US" sz="2000" smtClean="0"/>
              <a:t>Remove excess saliva with a gauze sponge.</a:t>
            </a:r>
          </a:p>
          <a:p>
            <a:pPr eaLnBrk="1" hangingPunct="1">
              <a:lnSpc>
                <a:spcPct val="90000"/>
              </a:lnSpc>
            </a:pPr>
            <a:endParaRPr lang="en-US" sz="2000" smtClean="0">
              <a:solidFill>
                <a:srgbClr val="FF0000"/>
              </a:solidFill>
            </a:endParaRPr>
          </a:p>
          <a:p>
            <a:pPr eaLnBrk="1" hangingPunct="1">
              <a:lnSpc>
                <a:spcPct val="90000"/>
              </a:lnSpc>
            </a:pPr>
            <a:r>
              <a:rPr lang="en-US" sz="2000" smtClean="0">
                <a:solidFill>
                  <a:srgbClr val="FF0000"/>
                </a:solidFill>
              </a:rPr>
              <a:t>Use your fingers and sponges to isolate the dry teeth and keep them dry. You will usually be able to isolate a quadrant of teeth at a time, but may have to work with fewer teeth in some children. Infants are easiest because they have only anterior teeth.</a:t>
            </a:r>
          </a:p>
          <a:p>
            <a:pPr eaLnBrk="1" hangingPunct="1">
              <a:lnSpc>
                <a:spcPct val="90000"/>
              </a:lnSpc>
              <a:buFontTx/>
              <a:buNone/>
            </a:pPr>
            <a:endParaRPr lang="en-US" sz="2000" smtClean="0"/>
          </a:p>
          <a:p>
            <a:pPr eaLnBrk="1" hangingPunct="1">
              <a:lnSpc>
                <a:spcPct val="90000"/>
              </a:lnSpc>
              <a:buFontTx/>
              <a:buNone/>
            </a:pPr>
            <a:r>
              <a:rPr lang="en-US" sz="2000" smtClean="0"/>
              <a:t>Apply a </a:t>
            </a:r>
            <a:r>
              <a:rPr lang="en-US" sz="2000" b="1" smtClean="0"/>
              <a:t>thin </a:t>
            </a:r>
            <a:r>
              <a:rPr lang="en-US" sz="2000" smtClean="0"/>
              <a:t>layer of the varnish to </a:t>
            </a:r>
            <a:r>
              <a:rPr lang="en-US" sz="2000" b="1" smtClean="0"/>
              <a:t>all surfaces of the teeth. </a:t>
            </a:r>
            <a:r>
              <a:rPr lang="en-US" sz="2000" smtClean="0"/>
              <a:t>Avoid</a:t>
            </a:r>
          </a:p>
          <a:p>
            <a:pPr eaLnBrk="1" hangingPunct="1">
              <a:lnSpc>
                <a:spcPct val="90000"/>
              </a:lnSpc>
              <a:buFontTx/>
              <a:buNone/>
            </a:pPr>
            <a:r>
              <a:rPr lang="en-US" sz="2000" smtClean="0"/>
              <a:t>applying varnish on large open cavities where there may be pulp</a:t>
            </a:r>
          </a:p>
          <a:p>
            <a:pPr eaLnBrk="1" hangingPunct="1">
              <a:lnSpc>
                <a:spcPct val="90000"/>
              </a:lnSpc>
              <a:buFontTx/>
              <a:buNone/>
            </a:pPr>
            <a:r>
              <a:rPr lang="en-US" sz="2000" smtClean="0"/>
              <a:t>involvement. Once the varnish is applied, you need not worry about</a:t>
            </a:r>
          </a:p>
          <a:p>
            <a:pPr eaLnBrk="1" hangingPunct="1">
              <a:lnSpc>
                <a:spcPct val="90000"/>
              </a:lnSpc>
              <a:buFontTx/>
              <a:buNone/>
            </a:pPr>
            <a:r>
              <a:rPr lang="en-US" sz="2000" smtClean="0"/>
              <a:t>moisture (saliva) contamination. The varnish sets quickly.</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60419" name="Rectangle 3"/>
          <p:cNvSpPr>
            <a:spLocks noGrp="1" noChangeArrowheads="1"/>
          </p:cNvSpPr>
          <p:nvPr>
            <p:ph type="body" idx="4294967295"/>
          </p:nvPr>
        </p:nvSpPr>
        <p:spPr>
          <a:xfrm>
            <a:off x="609600" y="2332038"/>
            <a:ext cx="8229600" cy="4525962"/>
          </a:xfrm>
        </p:spPr>
        <p:txBody>
          <a:bodyPr lIns="0" tIns="0" rIns="0" bIns="0"/>
          <a:lstStyle/>
          <a:p>
            <a:pPr eaLnBrk="1" hangingPunct="1"/>
            <a:r>
              <a:rPr lang="en-US" b="1" dirty="0" smtClean="0"/>
              <a:t>Colgate </a:t>
            </a:r>
            <a:r>
              <a:rPr lang="en-US" b="1" dirty="0" err="1" smtClean="0"/>
              <a:t>PreviDent</a:t>
            </a:r>
            <a:r>
              <a:rPr lang="en-US" b="1" dirty="0" smtClean="0"/>
              <a:t>® Varnish</a:t>
            </a:r>
          </a:p>
          <a:p>
            <a:pPr lvl="1" eaLnBrk="1" hangingPunct="1"/>
            <a:r>
              <a:rPr lang="en-US" dirty="0" smtClean="0"/>
              <a:t>5% Sodium Fluoride</a:t>
            </a:r>
          </a:p>
          <a:p>
            <a:pPr lvl="1" eaLnBrk="1" hangingPunct="1"/>
            <a:r>
              <a:rPr lang="en-US" dirty="0" smtClean="0"/>
              <a:t>.40mL unit doses</a:t>
            </a:r>
          </a:p>
          <a:p>
            <a:pPr lvl="1" eaLnBrk="1" hangingPunct="1"/>
            <a:r>
              <a:rPr lang="en-US" dirty="0" smtClean="0"/>
              <a:t>Manufactured by Colgate Professional </a:t>
            </a:r>
          </a:p>
          <a:p>
            <a:pPr lvl="1" eaLnBrk="1" hangingPunct="1"/>
            <a:r>
              <a:rPr lang="en-US" dirty="0" smtClean="0">
                <a:solidFill>
                  <a:srgbClr val="FF0000"/>
                </a:solidFill>
              </a:rPr>
              <a:t>Wash and dry tooth surface prior to application</a:t>
            </a:r>
          </a:p>
          <a:p>
            <a:pPr lvl="1" eaLnBrk="1" hangingPunct="1"/>
            <a:r>
              <a:rPr lang="en-US" dirty="0" smtClean="0"/>
              <a:t>Raspberry or Mint Flavor</a:t>
            </a:r>
          </a:p>
          <a:p>
            <a:pPr lvl="1" eaLnBrk="1" hangingPunct="1"/>
            <a:r>
              <a:rPr lang="en-US" dirty="0" smtClean="0"/>
              <a:t>No Calcium Technology</a:t>
            </a:r>
          </a:p>
          <a:p>
            <a:pPr lvl="1" eaLnBrk="1" hangingPunct="1"/>
            <a:endParaRPr lang="en-US" dirty="0" smtClean="0"/>
          </a:p>
          <a:p>
            <a:pPr eaLnBrk="1" hangingPunct="1"/>
            <a:endParaRPr lang="en-US" dirty="0" smtClean="0"/>
          </a:p>
        </p:txBody>
      </p:sp>
      <p:pic>
        <p:nvPicPr>
          <p:cNvPr id="60420" name="Picture 6" descr="Colgate PreviDent Varnish (Rx only)"/>
          <p:cNvPicPr>
            <a:picLocks noChangeAspect="1" noChangeArrowheads="1"/>
          </p:cNvPicPr>
          <p:nvPr/>
        </p:nvPicPr>
        <p:blipFill>
          <a:blip r:embed="rId2" cstate="print"/>
          <a:srcRect/>
          <a:stretch>
            <a:fillRect/>
          </a:stretch>
        </p:blipFill>
        <p:spPr bwMode="auto">
          <a:xfrm>
            <a:off x="5257800" y="0"/>
            <a:ext cx="3657600" cy="2333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228600"/>
            <a:ext cx="8229600" cy="1143000"/>
          </a:xfrm>
        </p:spPr>
        <p:txBody>
          <a:bodyPr lIns="0" tIns="0" rIns="0" bIns="0" anchor="t"/>
          <a:lstStyle/>
          <a:p>
            <a:pPr eaLnBrk="1" hangingPunct="1"/>
            <a:r>
              <a:rPr lang="en-US" sz="4000" b="1" dirty="0" err="1" smtClean="0">
                <a:solidFill>
                  <a:srgbClr val="0000FF"/>
                </a:solidFill>
              </a:rPr>
              <a:t>ClearShield</a:t>
            </a:r>
            <a:r>
              <a:rPr lang="en-US" sz="4000" b="1" dirty="0" smtClean="0">
                <a:solidFill>
                  <a:srgbClr val="0000FF"/>
                </a:solidFill>
              </a:rPr>
              <a:t> 5% Sodium Fluoride Varnish</a:t>
            </a:r>
            <a:br>
              <a:rPr lang="en-US" sz="4000" b="1" dirty="0" smtClean="0">
                <a:solidFill>
                  <a:srgbClr val="0000FF"/>
                </a:solidFill>
              </a:rPr>
            </a:br>
            <a:endParaRPr lang="en-US" sz="4000" b="1" dirty="0" smtClean="0">
              <a:solidFill>
                <a:srgbClr val="0000FF"/>
              </a:solidFill>
            </a:endParaRPr>
          </a:p>
        </p:txBody>
      </p:sp>
      <p:sp>
        <p:nvSpPr>
          <p:cNvPr id="61443" name="Rectangle 3"/>
          <p:cNvSpPr>
            <a:spLocks noGrp="1" noChangeArrowheads="1"/>
          </p:cNvSpPr>
          <p:nvPr>
            <p:ph type="body" idx="4294967295"/>
          </p:nvPr>
        </p:nvSpPr>
        <p:spPr>
          <a:xfrm>
            <a:off x="533400" y="1600200"/>
            <a:ext cx="8229600" cy="4525963"/>
          </a:xfrm>
        </p:spPr>
        <p:txBody>
          <a:bodyPr lIns="0" tIns="0" rIns="0" bIns="0"/>
          <a:lstStyle/>
          <a:p>
            <a:pPr eaLnBrk="1" hangingPunct="1"/>
            <a:r>
              <a:rPr lang="en-US" dirty="0" smtClean="0"/>
              <a:t>5% Sodium Fluoride</a:t>
            </a:r>
          </a:p>
          <a:p>
            <a:pPr eaLnBrk="1" hangingPunct="1"/>
            <a:r>
              <a:rPr lang="en-US" dirty="0" smtClean="0"/>
              <a:t>0.40 </a:t>
            </a:r>
            <a:r>
              <a:rPr lang="en-US" dirty="0" err="1" smtClean="0"/>
              <a:t>mL</a:t>
            </a:r>
            <a:r>
              <a:rPr lang="en-US" dirty="0" smtClean="0"/>
              <a:t> unit dose package</a:t>
            </a:r>
          </a:p>
          <a:p>
            <a:pPr eaLnBrk="1" hangingPunct="1"/>
            <a:r>
              <a:rPr lang="en-US" dirty="0" smtClean="0"/>
              <a:t>Manufactured by </a:t>
            </a:r>
            <a:r>
              <a:rPr lang="en-US" dirty="0" err="1" smtClean="0"/>
              <a:t>Kolorz</a:t>
            </a:r>
            <a:endParaRPr lang="en-US" dirty="0" smtClean="0"/>
          </a:p>
          <a:p>
            <a:pPr eaLnBrk="1" hangingPunct="1"/>
            <a:r>
              <a:rPr lang="en-US" dirty="0" smtClean="0">
                <a:solidFill>
                  <a:srgbClr val="FF0000"/>
                </a:solidFill>
              </a:rPr>
              <a:t>Drying the teeth is recommended before applying</a:t>
            </a:r>
          </a:p>
          <a:p>
            <a:pPr eaLnBrk="1" hangingPunct="1"/>
            <a:r>
              <a:rPr lang="en-US" dirty="0" smtClean="0"/>
              <a:t>Sweeten with </a:t>
            </a:r>
            <a:r>
              <a:rPr lang="en-US" dirty="0" err="1" smtClean="0"/>
              <a:t>Xylitol</a:t>
            </a:r>
            <a:endParaRPr lang="en-US" dirty="0" smtClean="0"/>
          </a:p>
          <a:p>
            <a:pPr eaLnBrk="1" hangingPunct="1"/>
            <a:r>
              <a:rPr lang="en-US" dirty="0" smtClean="0"/>
              <a:t>Bubble-gum and Watermelon Flavors</a:t>
            </a:r>
          </a:p>
          <a:p>
            <a:pPr eaLnBrk="1" hangingPunct="1"/>
            <a:r>
              <a:rPr lang="en-US" dirty="0" smtClean="0"/>
              <a:t>No Calcium Technology</a:t>
            </a:r>
          </a:p>
          <a:p>
            <a:pPr eaLnBrk="1" hangingPunct="1"/>
            <a:endParaRPr lang="en-US" dirty="0" smtClean="0"/>
          </a:p>
          <a:p>
            <a:pPr eaLnBrk="1" hangingPunct="1"/>
            <a:endParaRPr lang="en-US" dirty="0" smtClean="0"/>
          </a:p>
          <a:p>
            <a:pPr eaLnBrk="1" hangingPunct="1"/>
            <a:endParaRPr lang="en-US" dirty="0" smtClean="0"/>
          </a:p>
        </p:txBody>
      </p:sp>
      <p:pic>
        <p:nvPicPr>
          <p:cNvPr id="61444" name="Picture 5" descr="cap_320909"/>
          <p:cNvPicPr>
            <a:picLocks noChangeAspect="1" noChangeArrowheads="1"/>
          </p:cNvPicPr>
          <p:nvPr/>
        </p:nvPicPr>
        <p:blipFill>
          <a:blip r:embed="rId2" cstate="print"/>
          <a:srcRect/>
          <a:stretch>
            <a:fillRect/>
          </a:stretch>
        </p:blipFill>
        <p:spPr bwMode="auto">
          <a:xfrm>
            <a:off x="6096000" y="1371600"/>
            <a:ext cx="2468563" cy="15541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62467" name="Rectangle 3"/>
          <p:cNvSpPr>
            <a:spLocks noGrp="1" noChangeArrowheads="1"/>
          </p:cNvSpPr>
          <p:nvPr>
            <p:ph type="body" idx="4294967295"/>
          </p:nvPr>
        </p:nvSpPr>
        <p:spPr>
          <a:xfrm>
            <a:off x="533400" y="1905000"/>
            <a:ext cx="8229600" cy="4525963"/>
          </a:xfrm>
        </p:spPr>
        <p:txBody>
          <a:bodyPr lIns="0" tIns="0" rIns="0" bIns="0"/>
          <a:lstStyle/>
          <a:p>
            <a:pPr eaLnBrk="1" hangingPunct="1"/>
            <a:r>
              <a:rPr lang="en-US" b="1" dirty="0" smtClean="0">
                <a:solidFill>
                  <a:srgbClr val="0000FF"/>
                </a:solidFill>
              </a:rPr>
              <a:t>Enamel Pro® Varnish</a:t>
            </a:r>
          </a:p>
          <a:p>
            <a:pPr lvl="1" eaLnBrk="1" hangingPunct="1"/>
            <a:r>
              <a:rPr lang="en-US" dirty="0" smtClean="0"/>
              <a:t>5% Sodium Fluoride</a:t>
            </a:r>
          </a:p>
          <a:p>
            <a:pPr lvl="1" eaLnBrk="1" hangingPunct="1"/>
            <a:r>
              <a:rPr lang="en-US" dirty="0" smtClean="0"/>
              <a:t>Contains Amorphous Calcium Phosphate</a:t>
            </a:r>
          </a:p>
          <a:p>
            <a:pPr lvl="1" eaLnBrk="1" hangingPunct="1"/>
            <a:r>
              <a:rPr lang="en-US" dirty="0" smtClean="0"/>
              <a:t>0.25mL and 0.40mL sizes</a:t>
            </a:r>
          </a:p>
          <a:p>
            <a:pPr lvl="1" eaLnBrk="1" hangingPunct="1"/>
            <a:r>
              <a:rPr lang="en-US" dirty="0" smtClean="0">
                <a:solidFill>
                  <a:srgbClr val="FF0000"/>
                </a:solidFill>
              </a:rPr>
              <a:t>Dry teeth first before applying</a:t>
            </a:r>
          </a:p>
          <a:p>
            <a:pPr lvl="1" eaLnBrk="1" hangingPunct="1"/>
            <a:r>
              <a:rPr lang="en-US" dirty="0" smtClean="0"/>
              <a:t>Sweeten with </a:t>
            </a:r>
            <a:r>
              <a:rPr lang="en-US" dirty="0" err="1" smtClean="0"/>
              <a:t>Xylitol</a:t>
            </a:r>
            <a:endParaRPr lang="en-US" dirty="0" smtClean="0"/>
          </a:p>
          <a:p>
            <a:pPr lvl="1" eaLnBrk="1" hangingPunct="1"/>
            <a:r>
              <a:rPr lang="en-US" dirty="0" smtClean="0"/>
              <a:t>Bubble Gum or Strawberry n’ Cream Flavors</a:t>
            </a:r>
          </a:p>
          <a:p>
            <a:pPr lvl="1" eaLnBrk="1" hangingPunct="1"/>
            <a:endParaRPr lang="en-US" dirty="0" smtClean="0"/>
          </a:p>
          <a:p>
            <a:pPr lvl="1" eaLnBrk="1" hangingPunct="1"/>
            <a:endParaRPr lang="en-US" dirty="0" smtClean="0"/>
          </a:p>
          <a:p>
            <a:pPr lvl="1" eaLnBrk="1" hangingPunct="1">
              <a:buFontTx/>
              <a:buNone/>
            </a:pPr>
            <a:endParaRPr lang="en-US" dirty="0" smtClean="0"/>
          </a:p>
        </p:txBody>
      </p:sp>
      <p:pic>
        <p:nvPicPr>
          <p:cNvPr id="62468" name="Picture 9" descr="Enamel Pro"/>
          <p:cNvPicPr>
            <a:picLocks noChangeAspect="1" noChangeArrowheads="1"/>
          </p:cNvPicPr>
          <p:nvPr/>
        </p:nvPicPr>
        <p:blipFill>
          <a:blip r:embed="rId2" cstate="print"/>
          <a:srcRect/>
          <a:stretch>
            <a:fillRect/>
          </a:stretch>
        </p:blipFill>
        <p:spPr bwMode="auto">
          <a:xfrm>
            <a:off x="6248400" y="533400"/>
            <a:ext cx="2524125" cy="2181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7171" name="Rectangle 2"/>
          <p:cNvSpPr>
            <a:spLocks noGrp="1" noChangeArrowheads="1"/>
          </p:cNvSpPr>
          <p:nvPr>
            <p:ph type="title" idx="4294967295"/>
          </p:nvPr>
        </p:nvSpPr>
        <p:spPr>
          <a:xfrm>
            <a:off x="1219200" y="0"/>
            <a:ext cx="7924800" cy="493713"/>
          </a:xfrm>
        </p:spPr>
        <p:txBody>
          <a:bodyPr lIns="0" tIns="0" rIns="0" bIns="0" anchor="t"/>
          <a:lstStyle/>
          <a:p>
            <a:pPr eaLnBrk="1" hangingPunct="1"/>
            <a:r>
              <a:rPr lang="en-US" sz="4800" b="1" i="1" smtClean="0">
                <a:solidFill>
                  <a:srgbClr val="0000FF"/>
                </a:solidFill>
                <a:latin typeface="Times New Roman" pitchFamily="18" charset="0"/>
              </a:rPr>
              <a:t>Goals:</a:t>
            </a:r>
            <a:r>
              <a:rPr lang="en-US" smtClean="0"/>
              <a:t> </a:t>
            </a:r>
          </a:p>
        </p:txBody>
      </p:sp>
      <p:sp>
        <p:nvSpPr>
          <p:cNvPr id="539651" name="Rectangle 3"/>
          <p:cNvSpPr>
            <a:spLocks noGrp="1" noChangeArrowheads="1"/>
          </p:cNvSpPr>
          <p:nvPr>
            <p:ph type="body" idx="4294967295"/>
          </p:nvPr>
        </p:nvSpPr>
        <p:spPr>
          <a:xfrm>
            <a:off x="0" y="1066800"/>
            <a:ext cx="7896225" cy="5334000"/>
          </a:xfrm>
        </p:spPr>
        <p:txBody>
          <a:bodyPr lIns="0" tIns="0" rIns="0" bIns="0"/>
          <a:lstStyle/>
          <a:p>
            <a:pPr marL="533400" indent="-533400" eaLnBrk="1" hangingPunct="1">
              <a:lnSpc>
                <a:spcPct val="80000"/>
              </a:lnSpc>
              <a:buClr>
                <a:srgbClr val="7A99F2"/>
              </a:buClr>
            </a:pPr>
            <a:r>
              <a:rPr lang="en-US" sz="2400" b="1" smtClean="0">
                <a:latin typeface="Times New Roman" pitchFamily="18" charset="0"/>
              </a:rPr>
              <a:t>Understanding CAMBRA </a:t>
            </a:r>
          </a:p>
          <a:p>
            <a:pPr marL="533400" indent="-533400" eaLnBrk="1" hangingPunct="1">
              <a:lnSpc>
                <a:spcPct val="80000"/>
              </a:lnSpc>
              <a:buClr>
                <a:srgbClr val="7A99F2"/>
              </a:buClr>
            </a:pPr>
            <a:r>
              <a:rPr lang="en-US" sz="2400" b="1" smtClean="0">
                <a:latin typeface="Times New Roman" pitchFamily="18" charset="0"/>
              </a:rPr>
              <a:t>Identify via risk assessment for Caries:</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Low Risk, Moderate Risk, High Risk</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Risk Assessment Chart</a:t>
            </a:r>
          </a:p>
          <a:p>
            <a:pPr marL="533400" indent="-533400" eaLnBrk="1" hangingPunct="1">
              <a:lnSpc>
                <a:spcPct val="80000"/>
              </a:lnSpc>
              <a:buClr>
                <a:srgbClr val="7A99F2"/>
              </a:buClr>
            </a:pPr>
            <a:r>
              <a:rPr lang="en-US" sz="2400" b="1" smtClean="0">
                <a:latin typeface="Times New Roman" pitchFamily="18" charset="0"/>
              </a:rPr>
              <a:t>Review Medication that are dispense from office:</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Understanding Parts per Million (ppm)</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Hydroxapatite - Fluoroapatite</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Varnish, Sodium, Stannous, CHX</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Calcium Phosphate technologies</a:t>
            </a:r>
          </a:p>
          <a:p>
            <a:pPr marL="533400" indent="-533400" eaLnBrk="1" hangingPunct="1">
              <a:lnSpc>
                <a:spcPct val="80000"/>
              </a:lnSpc>
              <a:buClr>
                <a:srgbClr val="7A99F2"/>
              </a:buClr>
            </a:pPr>
            <a:r>
              <a:rPr lang="en-US" sz="2400" b="1" smtClean="0">
                <a:latin typeface="Times New Roman" pitchFamily="18" charset="0"/>
              </a:rPr>
              <a:t>Protocols, Dialog, and Insurance Codes</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How to implement medications into a caries risk management</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program</a:t>
            </a:r>
            <a:endParaRPr lang="en-US" sz="2400" b="1" smtClean="0">
              <a:latin typeface="Times New Roman" pitchFamily="18" charset="0"/>
            </a:endParaRPr>
          </a:p>
          <a:p>
            <a:pPr marL="914400" lvl="1" indent="-457200" eaLnBrk="1" hangingPunct="1">
              <a:lnSpc>
                <a:spcPct val="80000"/>
              </a:lnSpc>
              <a:buClr>
                <a:srgbClr val="7A99F2"/>
              </a:buClr>
              <a:buFontTx/>
              <a:buChar char="•"/>
            </a:pPr>
            <a:r>
              <a:rPr lang="en-US" sz="2400" b="1" smtClean="0">
                <a:latin typeface="Times New Roman" pitchFamily="18" charset="0"/>
              </a:rPr>
              <a:t>Best Chance for Success</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Educate</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Motivate</a:t>
            </a:r>
          </a:p>
          <a:p>
            <a:pPr marL="914400" lvl="1" indent="-457200" eaLnBrk="1" hangingPunct="1">
              <a:lnSpc>
                <a:spcPct val="80000"/>
              </a:lnSpc>
              <a:buClr>
                <a:srgbClr val="7A99F2"/>
              </a:buClr>
              <a:buFontTx/>
              <a:buChar char="•"/>
            </a:pPr>
            <a:r>
              <a:rPr lang="en-US" sz="2000" smtClean="0">
                <a:solidFill>
                  <a:srgbClr val="0000FF"/>
                </a:solidFill>
                <a:latin typeface="Times New Roman" pitchFamily="18" charset="0"/>
              </a:rPr>
              <a:t>Medicate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9651">
                                            <p:txEl>
                                              <p:pRg st="0" end="0"/>
                                            </p:txEl>
                                          </p:spTgt>
                                        </p:tgtEl>
                                        <p:attrNameLst>
                                          <p:attrName>style.visibility</p:attrName>
                                        </p:attrNameLst>
                                      </p:cBhvr>
                                      <p:to>
                                        <p:strVal val="visible"/>
                                      </p:to>
                                    </p:set>
                                    <p:animEffect transition="in" filter="fade">
                                      <p:cBhvr>
                                        <p:cTn id="7" dur="2000"/>
                                        <p:tgtEl>
                                          <p:spTgt spid="539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9651">
                                            <p:txEl>
                                              <p:pRg st="1" end="1"/>
                                            </p:txEl>
                                          </p:spTgt>
                                        </p:tgtEl>
                                        <p:attrNameLst>
                                          <p:attrName>style.visibility</p:attrName>
                                        </p:attrNameLst>
                                      </p:cBhvr>
                                      <p:to>
                                        <p:strVal val="visible"/>
                                      </p:to>
                                    </p:set>
                                    <p:animEffect transition="in" filter="fade">
                                      <p:cBhvr>
                                        <p:cTn id="12" dur="2000"/>
                                        <p:tgtEl>
                                          <p:spTgt spid="53965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9651">
                                            <p:txEl>
                                              <p:pRg st="2" end="2"/>
                                            </p:txEl>
                                          </p:spTgt>
                                        </p:tgtEl>
                                        <p:attrNameLst>
                                          <p:attrName>style.visibility</p:attrName>
                                        </p:attrNameLst>
                                      </p:cBhvr>
                                      <p:to>
                                        <p:strVal val="visible"/>
                                      </p:to>
                                    </p:set>
                                    <p:animEffect transition="in" filter="fade">
                                      <p:cBhvr>
                                        <p:cTn id="15" dur="2000"/>
                                        <p:tgtEl>
                                          <p:spTgt spid="53965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9651">
                                            <p:txEl>
                                              <p:pRg st="3" end="3"/>
                                            </p:txEl>
                                          </p:spTgt>
                                        </p:tgtEl>
                                        <p:attrNameLst>
                                          <p:attrName>style.visibility</p:attrName>
                                        </p:attrNameLst>
                                      </p:cBhvr>
                                      <p:to>
                                        <p:strVal val="visible"/>
                                      </p:to>
                                    </p:set>
                                    <p:animEffect transition="in" filter="fade">
                                      <p:cBhvr>
                                        <p:cTn id="18" dur="2000"/>
                                        <p:tgtEl>
                                          <p:spTgt spid="5396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9651">
                                            <p:txEl>
                                              <p:pRg st="4" end="4"/>
                                            </p:txEl>
                                          </p:spTgt>
                                        </p:tgtEl>
                                        <p:attrNameLst>
                                          <p:attrName>style.visibility</p:attrName>
                                        </p:attrNameLst>
                                      </p:cBhvr>
                                      <p:to>
                                        <p:strVal val="visible"/>
                                      </p:to>
                                    </p:set>
                                    <p:animEffect transition="in" filter="fade">
                                      <p:cBhvr>
                                        <p:cTn id="23" dur="2000"/>
                                        <p:tgtEl>
                                          <p:spTgt spid="53965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9651">
                                            <p:txEl>
                                              <p:pRg st="5" end="5"/>
                                            </p:txEl>
                                          </p:spTgt>
                                        </p:tgtEl>
                                        <p:attrNameLst>
                                          <p:attrName>style.visibility</p:attrName>
                                        </p:attrNameLst>
                                      </p:cBhvr>
                                      <p:to>
                                        <p:strVal val="visible"/>
                                      </p:to>
                                    </p:set>
                                    <p:animEffect transition="in" filter="fade">
                                      <p:cBhvr>
                                        <p:cTn id="26" dur="2000"/>
                                        <p:tgtEl>
                                          <p:spTgt spid="53965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9651">
                                            <p:txEl>
                                              <p:pRg st="6" end="6"/>
                                            </p:txEl>
                                          </p:spTgt>
                                        </p:tgtEl>
                                        <p:attrNameLst>
                                          <p:attrName>style.visibility</p:attrName>
                                        </p:attrNameLst>
                                      </p:cBhvr>
                                      <p:to>
                                        <p:strVal val="visible"/>
                                      </p:to>
                                    </p:set>
                                    <p:animEffect transition="in" filter="fade">
                                      <p:cBhvr>
                                        <p:cTn id="29" dur="2000"/>
                                        <p:tgtEl>
                                          <p:spTgt spid="53965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9651">
                                            <p:txEl>
                                              <p:pRg st="7" end="7"/>
                                            </p:txEl>
                                          </p:spTgt>
                                        </p:tgtEl>
                                        <p:attrNameLst>
                                          <p:attrName>style.visibility</p:attrName>
                                        </p:attrNameLst>
                                      </p:cBhvr>
                                      <p:to>
                                        <p:strVal val="visible"/>
                                      </p:to>
                                    </p:set>
                                    <p:animEffect transition="in" filter="fade">
                                      <p:cBhvr>
                                        <p:cTn id="32" dur="2000"/>
                                        <p:tgtEl>
                                          <p:spTgt spid="539651">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9651">
                                            <p:txEl>
                                              <p:pRg st="8" end="8"/>
                                            </p:txEl>
                                          </p:spTgt>
                                        </p:tgtEl>
                                        <p:attrNameLst>
                                          <p:attrName>style.visibility</p:attrName>
                                        </p:attrNameLst>
                                      </p:cBhvr>
                                      <p:to>
                                        <p:strVal val="visible"/>
                                      </p:to>
                                    </p:set>
                                    <p:animEffect transition="in" filter="fade">
                                      <p:cBhvr>
                                        <p:cTn id="35" dur="2000"/>
                                        <p:tgtEl>
                                          <p:spTgt spid="5396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9651">
                                            <p:txEl>
                                              <p:pRg st="9" end="9"/>
                                            </p:txEl>
                                          </p:spTgt>
                                        </p:tgtEl>
                                        <p:attrNameLst>
                                          <p:attrName>style.visibility</p:attrName>
                                        </p:attrNameLst>
                                      </p:cBhvr>
                                      <p:to>
                                        <p:strVal val="visible"/>
                                      </p:to>
                                    </p:set>
                                    <p:animEffect transition="in" filter="fade">
                                      <p:cBhvr>
                                        <p:cTn id="40" dur="2000"/>
                                        <p:tgtEl>
                                          <p:spTgt spid="539651">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9651">
                                            <p:txEl>
                                              <p:pRg st="10" end="10"/>
                                            </p:txEl>
                                          </p:spTgt>
                                        </p:tgtEl>
                                        <p:attrNameLst>
                                          <p:attrName>style.visibility</p:attrName>
                                        </p:attrNameLst>
                                      </p:cBhvr>
                                      <p:to>
                                        <p:strVal val="visible"/>
                                      </p:to>
                                    </p:set>
                                    <p:animEffect transition="in" filter="fade">
                                      <p:cBhvr>
                                        <p:cTn id="43" dur="2000"/>
                                        <p:tgtEl>
                                          <p:spTgt spid="539651">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9651">
                                            <p:txEl>
                                              <p:pRg st="11" end="11"/>
                                            </p:txEl>
                                          </p:spTgt>
                                        </p:tgtEl>
                                        <p:attrNameLst>
                                          <p:attrName>style.visibility</p:attrName>
                                        </p:attrNameLst>
                                      </p:cBhvr>
                                      <p:to>
                                        <p:strVal val="visible"/>
                                      </p:to>
                                    </p:set>
                                    <p:animEffect transition="in" filter="fade">
                                      <p:cBhvr>
                                        <p:cTn id="46" dur="2000"/>
                                        <p:tgtEl>
                                          <p:spTgt spid="539651">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9651">
                                            <p:txEl>
                                              <p:pRg st="12" end="12"/>
                                            </p:txEl>
                                          </p:spTgt>
                                        </p:tgtEl>
                                        <p:attrNameLst>
                                          <p:attrName>style.visibility</p:attrName>
                                        </p:attrNameLst>
                                      </p:cBhvr>
                                      <p:to>
                                        <p:strVal val="visible"/>
                                      </p:to>
                                    </p:set>
                                    <p:animEffect transition="in" filter="fade">
                                      <p:cBhvr>
                                        <p:cTn id="49" dur="2000"/>
                                        <p:tgtEl>
                                          <p:spTgt spid="539651">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9651">
                                            <p:txEl>
                                              <p:pRg st="13" end="13"/>
                                            </p:txEl>
                                          </p:spTgt>
                                        </p:tgtEl>
                                        <p:attrNameLst>
                                          <p:attrName>style.visibility</p:attrName>
                                        </p:attrNameLst>
                                      </p:cBhvr>
                                      <p:to>
                                        <p:strVal val="visible"/>
                                      </p:to>
                                    </p:set>
                                    <p:animEffect transition="in" filter="fade">
                                      <p:cBhvr>
                                        <p:cTn id="52" dur="2000"/>
                                        <p:tgtEl>
                                          <p:spTgt spid="539651">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9651">
                                            <p:txEl>
                                              <p:pRg st="14" end="14"/>
                                            </p:txEl>
                                          </p:spTgt>
                                        </p:tgtEl>
                                        <p:attrNameLst>
                                          <p:attrName>style.visibility</p:attrName>
                                        </p:attrNameLst>
                                      </p:cBhvr>
                                      <p:to>
                                        <p:strVal val="visible"/>
                                      </p:to>
                                    </p:set>
                                    <p:animEffect transition="in" filter="fade">
                                      <p:cBhvr>
                                        <p:cTn id="55" dur="2000"/>
                                        <p:tgtEl>
                                          <p:spTgt spid="539651">
                                            <p:txEl>
                                              <p:pRg st="14" end="1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9651">
                                            <p:txEl>
                                              <p:pRg st="15" end="15"/>
                                            </p:txEl>
                                          </p:spTgt>
                                        </p:tgtEl>
                                        <p:attrNameLst>
                                          <p:attrName>style.visibility</p:attrName>
                                        </p:attrNameLst>
                                      </p:cBhvr>
                                      <p:to>
                                        <p:strVal val="visible"/>
                                      </p:to>
                                    </p:set>
                                    <p:animEffect transition="in" filter="fade">
                                      <p:cBhvr>
                                        <p:cTn id="58" dur="2000"/>
                                        <p:tgtEl>
                                          <p:spTgt spid="53965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85800" y="3886200"/>
            <a:ext cx="7391400" cy="2667000"/>
          </a:xfrm>
        </p:spPr>
        <p:txBody>
          <a:bodyPr/>
          <a:lstStyle/>
          <a:p>
            <a:pPr eaLnBrk="1" hangingPunct="1"/>
            <a:r>
              <a:rPr lang="en-US" sz="2400" smtClean="0">
                <a:solidFill>
                  <a:srgbClr val="FF0000"/>
                </a:solidFill>
              </a:rPr>
              <a:t>Tooth Surface should be clean and dried before application</a:t>
            </a:r>
          </a:p>
          <a:p>
            <a:pPr eaLnBrk="1" hangingPunct="1"/>
            <a:r>
              <a:rPr lang="en-US" sz="2400" smtClean="0"/>
              <a:t>Do not use on patients with a milk protein allergy</a:t>
            </a:r>
          </a:p>
          <a:p>
            <a:pPr eaLnBrk="1" hangingPunct="1"/>
            <a:r>
              <a:rPr lang="en-US" sz="2400" smtClean="0"/>
              <a:t>Mi Paste should remain on the teeth undisturbed for four hours</a:t>
            </a:r>
          </a:p>
          <a:p>
            <a:pPr eaLnBrk="1" hangingPunct="1"/>
            <a:r>
              <a:rPr lang="en-US" sz="2400" smtClean="0"/>
              <a:t>Flavors: Strawberry Cream</a:t>
            </a:r>
          </a:p>
        </p:txBody>
      </p:sp>
      <p:pic>
        <p:nvPicPr>
          <p:cNvPr id="63491" name="Picture 5" descr="ad"/>
          <p:cNvPicPr>
            <a:picLocks noChangeAspect="1" noChangeArrowheads="1"/>
          </p:cNvPicPr>
          <p:nvPr/>
        </p:nvPicPr>
        <p:blipFill>
          <a:blip r:embed="rId2" cstate="print"/>
          <a:srcRect/>
          <a:stretch>
            <a:fillRect/>
          </a:stretch>
        </p:blipFill>
        <p:spPr bwMode="auto">
          <a:xfrm>
            <a:off x="3276600" y="0"/>
            <a:ext cx="3352800" cy="3657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64515" name="Rectangle 5"/>
          <p:cNvSpPr>
            <a:spLocks noGrp="1" noChangeArrowheads="1"/>
          </p:cNvSpPr>
          <p:nvPr>
            <p:ph type="body" idx="4294967295"/>
          </p:nvPr>
        </p:nvSpPr>
        <p:spPr>
          <a:xfrm>
            <a:off x="533400" y="457200"/>
            <a:ext cx="7210425" cy="5105400"/>
          </a:xfrm>
        </p:spPr>
        <p:txBody>
          <a:bodyPr lIns="0" tIns="0" rIns="0" bIns="0"/>
          <a:lstStyle/>
          <a:p>
            <a:pPr eaLnBrk="1" hangingPunct="1"/>
            <a:r>
              <a:rPr lang="en-US" sz="4400" dirty="0" smtClean="0">
                <a:solidFill>
                  <a:srgbClr val="000099"/>
                </a:solidFill>
              </a:rPr>
              <a:t>Vanish™</a:t>
            </a:r>
            <a:r>
              <a:rPr lang="en-US" sz="4000" dirty="0" smtClean="0"/>
              <a:t/>
            </a:r>
            <a:br>
              <a:rPr lang="en-US" sz="4000" dirty="0" smtClean="0"/>
            </a:br>
            <a:r>
              <a:rPr lang="en-US" sz="2400" dirty="0" smtClean="0"/>
              <a:t>5% Sodium Fluoride White Varnish</a:t>
            </a:r>
            <a:br>
              <a:rPr lang="en-US" sz="2400" dirty="0" smtClean="0"/>
            </a:br>
            <a:r>
              <a:rPr lang="en-US" sz="2400" b="1" dirty="0" smtClean="0"/>
              <a:t>with </a:t>
            </a:r>
            <a:r>
              <a:rPr lang="en-US" sz="2400" b="1" dirty="0" smtClean="0">
                <a:solidFill>
                  <a:srgbClr val="0C4CB3"/>
                </a:solidFill>
              </a:rPr>
              <a:t>Tri-Calcium Phosphate</a:t>
            </a:r>
            <a:endParaRPr lang="en-US" sz="2000" b="1" dirty="0" smtClean="0">
              <a:solidFill>
                <a:srgbClr val="0C4CB3"/>
              </a:solidFill>
            </a:endParaRPr>
          </a:p>
          <a:p>
            <a:pPr lvl="1" eaLnBrk="1" hangingPunct="1"/>
            <a:r>
              <a:rPr lang="en-US" sz="2000" dirty="0" smtClean="0"/>
              <a:t>1</a:t>
            </a:r>
            <a:r>
              <a:rPr lang="en-US" sz="2000" baseline="30000" dirty="0" smtClean="0"/>
              <a:t>st</a:t>
            </a:r>
            <a:r>
              <a:rPr lang="en-US" sz="2000" dirty="0" smtClean="0"/>
              <a:t> varnish to be invisible on teeth</a:t>
            </a:r>
          </a:p>
          <a:p>
            <a:pPr lvl="1" eaLnBrk="1" hangingPunct="1"/>
            <a:r>
              <a:rPr lang="en-US" sz="2000" dirty="0" smtClean="0"/>
              <a:t>Calcium &amp; Phosphate technologies</a:t>
            </a:r>
          </a:p>
          <a:p>
            <a:pPr lvl="1" eaLnBrk="1" hangingPunct="1"/>
            <a:r>
              <a:rPr lang="en-US" sz="2000" dirty="0" smtClean="0">
                <a:solidFill>
                  <a:srgbClr val="FF0000"/>
                </a:solidFill>
              </a:rPr>
              <a:t>Teeth must be wet but not saturated with saliva</a:t>
            </a:r>
          </a:p>
          <a:p>
            <a:pPr lvl="1" eaLnBrk="1" hangingPunct="1"/>
            <a:r>
              <a:rPr lang="en-US" sz="2000" dirty="0" smtClean="0"/>
              <a:t>Tenacious on teeth—stays put!</a:t>
            </a:r>
          </a:p>
          <a:p>
            <a:pPr lvl="1" eaLnBrk="1" hangingPunct="1"/>
            <a:r>
              <a:rPr lang="en-US" sz="2000" dirty="0" smtClean="0"/>
              <a:t>Contains </a:t>
            </a:r>
            <a:r>
              <a:rPr lang="en-US" sz="2000" dirty="0" err="1" smtClean="0"/>
              <a:t>Xylitol</a:t>
            </a:r>
            <a:endParaRPr lang="en-US" sz="2000" dirty="0" smtClean="0"/>
          </a:p>
          <a:p>
            <a:pPr lvl="1" eaLnBrk="1" hangingPunct="1"/>
            <a:r>
              <a:rPr lang="en-US" sz="2000" dirty="0" smtClean="0"/>
              <a:t>Seconds to apply</a:t>
            </a:r>
          </a:p>
          <a:p>
            <a:pPr lvl="1" eaLnBrk="1" hangingPunct="1"/>
            <a:r>
              <a:rPr lang="en-US" sz="2000" dirty="0" smtClean="0"/>
              <a:t>Mint, Cherry, and Melon Flavor</a:t>
            </a:r>
          </a:p>
        </p:txBody>
      </p:sp>
      <p:sp>
        <p:nvSpPr>
          <p:cNvPr id="64516" name="Text Box 7"/>
          <p:cNvSpPr txBox="1">
            <a:spLocks noChangeArrowheads="1"/>
          </p:cNvSpPr>
          <p:nvPr/>
        </p:nvSpPr>
        <p:spPr bwMode="auto">
          <a:xfrm>
            <a:off x="6477000" y="3897313"/>
            <a:ext cx="2149475" cy="396875"/>
          </a:xfrm>
          <a:prstGeom prst="rect">
            <a:avLst/>
          </a:prstGeom>
          <a:noFill/>
          <a:ln w="9525">
            <a:noFill/>
            <a:miter lim="800000"/>
            <a:headEnd/>
            <a:tailEnd/>
          </a:ln>
        </p:spPr>
        <p:txBody>
          <a:bodyPr>
            <a:spAutoFit/>
          </a:bodyPr>
          <a:lstStyle/>
          <a:p>
            <a:endParaRPr lang="en-US" sz="2000"/>
          </a:p>
        </p:txBody>
      </p:sp>
      <p:pic>
        <p:nvPicPr>
          <p:cNvPr id="64517" name="Picture 9" descr="Vanish-Mint 50box"/>
          <p:cNvPicPr>
            <a:picLocks noChangeAspect="1" noChangeArrowheads="1"/>
          </p:cNvPicPr>
          <p:nvPr/>
        </p:nvPicPr>
        <p:blipFill>
          <a:blip r:embed="rId2" cstate="print"/>
          <a:srcRect l="16901" t="31691" r="28169" b="17606"/>
          <a:stretch>
            <a:fillRect/>
          </a:stretch>
        </p:blipFill>
        <p:spPr bwMode="auto">
          <a:xfrm>
            <a:off x="5334000" y="3352800"/>
            <a:ext cx="3581400" cy="3048000"/>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p:txBody>
          <a:bodyPr/>
          <a:lstStyle/>
          <a:p>
            <a:pPr eaLnBrk="1" hangingPunct="1"/>
            <a:endParaRPr lang="en-US" smtClean="0"/>
          </a:p>
        </p:txBody>
      </p:sp>
      <p:pic>
        <p:nvPicPr>
          <p:cNvPr id="208900" name="Vanish Video 2.wmv">
            <a:hlinkClick r:id="" action="ppaction://media"/>
          </p:cNvPr>
          <p:cNvPicPr>
            <a:picLocks noGrp="1" noRot="1" noChangeAspect="1" noChangeArrowheads="1"/>
          </p:cNvPicPr>
          <p:nvPr>
            <p:ph idx="1"/>
            <a:videoFile r:link="rId1"/>
          </p:nvPr>
        </p:nvPicPr>
        <p:blipFill>
          <a:blip r:embed="rId3" cstate="print"/>
          <a:stretch>
            <a:fillRect/>
          </a:stretch>
        </p:blipFill>
        <p:spPr>
          <a:xfrm>
            <a:off x="1524000" y="2147888"/>
            <a:ext cx="6096000" cy="342900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850" fill="hold"/>
                                        <p:tgtEl>
                                          <p:spTgt spid="2089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8900"/>
                </p:tgtEl>
              </p:cMediaNode>
            </p:video>
            <p:seq concurrent="1" nextAc="seek">
              <p:cTn id="8" restart="whenNotActive" fill="hold" evtFilter="cancelBubble" nodeType="interactiveSeq">
                <p:stCondLst>
                  <p:cond evt="onClick" delay="0">
                    <p:tgtEl>
                      <p:spTgt spid="20890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8900"/>
                                        </p:tgtEl>
                                      </p:cBhvr>
                                    </p:cmd>
                                  </p:childTnLst>
                                </p:cTn>
                              </p:par>
                            </p:childTnLst>
                          </p:cTn>
                        </p:par>
                      </p:childTnLst>
                    </p:cTn>
                  </p:par>
                </p:childTnLst>
              </p:cTn>
              <p:nextCondLst>
                <p:cond evt="onClick" delay="0">
                  <p:tgtEl>
                    <p:spTgt spid="208900"/>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2" descr="C:\Users\Hygiene Dream Team\Documents\My Dropbox\DentaLife\DentaLife Photos\Varnish-Clinical Pics\DR- Enamel Pro 2a.jpg"/>
          <p:cNvPicPr>
            <a:picLocks noChangeAspect="1" noChangeArrowheads="1"/>
          </p:cNvPicPr>
          <p:nvPr/>
        </p:nvPicPr>
        <p:blipFill>
          <a:blip r:embed="rId2" cstate="print"/>
          <a:srcRect/>
          <a:stretch>
            <a:fillRect/>
          </a:stretch>
        </p:blipFill>
        <p:spPr bwMode="auto">
          <a:xfrm>
            <a:off x="609600" y="2209800"/>
            <a:ext cx="3829050" cy="2484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3732" name="Picture 3" descr="C:\Users\Hygiene Dream Team\Documents\My Dropbox\DentaLife\DentaLife Photos\Varnish-Clinical Pics\PM-Vanish1a.jpg"/>
          <p:cNvPicPr>
            <a:picLocks noChangeAspect="1" noChangeArrowheads="1"/>
          </p:cNvPicPr>
          <p:nvPr/>
        </p:nvPicPr>
        <p:blipFill>
          <a:blip r:embed="rId3" cstate="print"/>
          <a:srcRect/>
          <a:stretch>
            <a:fillRect/>
          </a:stretch>
        </p:blipFill>
        <p:spPr bwMode="auto">
          <a:xfrm>
            <a:off x="4800600" y="2209800"/>
            <a:ext cx="3657600" cy="246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633714568816849810-gingivitis"/>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67587" name="Text Box 3"/>
          <p:cNvSpPr txBox="1">
            <a:spLocks noChangeArrowheads="1"/>
          </p:cNvSpPr>
          <p:nvPr/>
        </p:nvSpPr>
        <p:spPr bwMode="auto">
          <a:xfrm>
            <a:off x="685800" y="457200"/>
            <a:ext cx="8458200" cy="762000"/>
          </a:xfrm>
          <a:prstGeom prst="rect">
            <a:avLst/>
          </a:prstGeom>
          <a:noFill/>
          <a:ln w="9525">
            <a:noFill/>
            <a:miter lim="800000"/>
            <a:headEnd/>
            <a:tailEnd/>
          </a:ln>
        </p:spPr>
        <p:txBody>
          <a:bodyPr>
            <a:spAutoFit/>
          </a:bodyPr>
          <a:lstStyle/>
          <a:p>
            <a:pPr>
              <a:spcBef>
                <a:spcPct val="50000"/>
              </a:spcBef>
            </a:pPr>
            <a:r>
              <a:rPr lang="en-US" sz="4400" b="1">
                <a:solidFill>
                  <a:srgbClr val="FF0000"/>
                </a:solidFill>
              </a:rPr>
              <a:t>Bleeding Gums or Gingivitis</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304800"/>
            <a:ext cx="8229600" cy="1143000"/>
          </a:xfrm>
        </p:spPr>
        <p:txBody>
          <a:bodyPr lIns="0" tIns="0" rIns="0" bIns="0" anchor="t"/>
          <a:lstStyle/>
          <a:p>
            <a:pPr eaLnBrk="1" hangingPunct="1"/>
            <a:r>
              <a:rPr lang="en-US" sz="4000" b="1" dirty="0" smtClean="0">
                <a:solidFill>
                  <a:srgbClr val="6699FF"/>
                </a:solidFill>
                <a:latin typeface="Times New Roman" pitchFamily="18" charset="0"/>
              </a:rPr>
              <a:t>Stannous Fluoride</a:t>
            </a:r>
            <a:r>
              <a:rPr lang="en-US" sz="4000" dirty="0" smtClean="0">
                <a:solidFill>
                  <a:srgbClr val="6699FF"/>
                </a:solidFill>
                <a:latin typeface="Times New Roman" pitchFamily="18" charset="0"/>
              </a:rPr>
              <a:t>: Large ion, greater </a:t>
            </a:r>
            <a:r>
              <a:rPr lang="en-US" sz="4000" dirty="0" err="1" smtClean="0">
                <a:solidFill>
                  <a:srgbClr val="6699FF"/>
                </a:solidFill>
                <a:latin typeface="Times New Roman" pitchFamily="18" charset="0"/>
              </a:rPr>
              <a:t>substantivity</a:t>
            </a:r>
            <a:r>
              <a:rPr lang="en-US" sz="4000" dirty="0" smtClean="0">
                <a:solidFill>
                  <a:srgbClr val="6699FF"/>
                </a:solidFill>
                <a:latin typeface="Times New Roman" pitchFamily="18" charset="0"/>
              </a:rPr>
              <a:t>- 8 to 10 hours</a:t>
            </a:r>
          </a:p>
        </p:txBody>
      </p:sp>
      <p:sp>
        <p:nvSpPr>
          <p:cNvPr id="68611" name="Rectangle 3"/>
          <p:cNvSpPr>
            <a:spLocks noGrp="1" noChangeArrowheads="1"/>
          </p:cNvSpPr>
          <p:nvPr>
            <p:ph type="body" idx="4294967295"/>
          </p:nvPr>
        </p:nvSpPr>
        <p:spPr>
          <a:xfrm>
            <a:off x="533400" y="1828800"/>
            <a:ext cx="8229600" cy="4525963"/>
          </a:xfrm>
        </p:spPr>
        <p:txBody>
          <a:bodyPr lIns="0" tIns="0" rIns="0" bIns="0"/>
          <a:lstStyle/>
          <a:p>
            <a:pPr eaLnBrk="1" hangingPunct="1">
              <a:buFontTx/>
              <a:buNone/>
            </a:pPr>
            <a:r>
              <a:rPr lang="en-US" sz="2800" dirty="0" smtClean="0">
                <a:latin typeface="Times New Roman" pitchFamily="18" charset="0"/>
              </a:rPr>
              <a:t>A fluoride salt of tin used in toothpaste and mouth rinses to reduce dental caries incidence and as an anti-plaque agent.</a:t>
            </a:r>
          </a:p>
          <a:p>
            <a:pPr eaLnBrk="1" hangingPunct="1">
              <a:buFontTx/>
              <a:buNone/>
            </a:pPr>
            <a:r>
              <a:rPr lang="en-US" sz="2800" dirty="0" smtClean="0">
                <a:solidFill>
                  <a:srgbClr val="6699FF"/>
                </a:solidFill>
                <a:latin typeface="Times New Roman" pitchFamily="18" charset="0"/>
              </a:rPr>
              <a:t>Label Indications</a:t>
            </a:r>
            <a:r>
              <a:rPr lang="en-US" sz="2800" dirty="0" smtClean="0">
                <a:latin typeface="Times New Roman" pitchFamily="18" charset="0"/>
              </a:rPr>
              <a:t>:</a:t>
            </a:r>
          </a:p>
          <a:p>
            <a:pPr eaLnBrk="1" hangingPunct="1">
              <a:buFontTx/>
              <a:buNone/>
            </a:pPr>
            <a:r>
              <a:rPr lang="en-US" sz="2400" dirty="0" smtClean="0">
                <a:latin typeface="Times New Roman" pitchFamily="18" charset="0"/>
              </a:rPr>
              <a:t>Inflammation – </a:t>
            </a:r>
            <a:r>
              <a:rPr lang="en-US" sz="2400" dirty="0" err="1" smtClean="0">
                <a:latin typeface="Times New Roman" pitchFamily="18" charset="0"/>
              </a:rPr>
              <a:t>Perio</a:t>
            </a:r>
            <a:r>
              <a:rPr lang="en-US" sz="2400" dirty="0" smtClean="0">
                <a:latin typeface="Times New Roman" pitchFamily="18" charset="0"/>
              </a:rPr>
              <a:t> Patients </a:t>
            </a:r>
          </a:p>
          <a:p>
            <a:pPr eaLnBrk="1" hangingPunct="1">
              <a:buFontTx/>
              <a:buNone/>
            </a:pPr>
            <a:r>
              <a:rPr lang="en-US" sz="2400" dirty="0" smtClean="0">
                <a:latin typeface="Times New Roman" pitchFamily="18" charset="0"/>
              </a:rPr>
              <a:t>Hypersensitivity – Root exposure, </a:t>
            </a:r>
            <a:r>
              <a:rPr lang="en-US" sz="2400" dirty="0" err="1" smtClean="0">
                <a:latin typeface="Times New Roman" pitchFamily="18" charset="0"/>
              </a:rPr>
              <a:t>Abfractions</a:t>
            </a:r>
            <a:endParaRPr lang="en-US" sz="2400" dirty="0" smtClean="0">
              <a:latin typeface="Times New Roman" pitchFamily="18" charset="0"/>
            </a:endParaRPr>
          </a:p>
          <a:p>
            <a:pPr eaLnBrk="1" hangingPunct="1">
              <a:buFontTx/>
              <a:buNone/>
            </a:pPr>
            <a:r>
              <a:rPr lang="en-US" sz="2400" dirty="0" smtClean="0">
                <a:latin typeface="Times New Roman" pitchFamily="18" charset="0"/>
              </a:rPr>
              <a:t>Caries Control – Moderate to High Risk</a:t>
            </a:r>
          </a:p>
        </p:txBody>
      </p:sp>
      <p:pic>
        <p:nvPicPr>
          <p:cNvPr id="68612" name="Picture 5" descr="periomed_bottles_200"/>
          <p:cNvPicPr>
            <a:picLocks noChangeAspect="1" noChangeArrowheads="1"/>
          </p:cNvPicPr>
          <p:nvPr/>
        </p:nvPicPr>
        <p:blipFill>
          <a:blip r:embed="rId2" cstate="print"/>
          <a:srcRect/>
          <a:stretch>
            <a:fillRect/>
          </a:stretch>
        </p:blipFill>
        <p:spPr bwMode="auto">
          <a:xfrm>
            <a:off x="6248400" y="3048000"/>
            <a:ext cx="2667000" cy="2667000"/>
          </a:xfrm>
          <a:prstGeom prst="rect">
            <a:avLst/>
          </a:prstGeom>
          <a:noFill/>
          <a:ln w="3175">
            <a:solidFill>
              <a:srgbClr val="0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609600" y="228600"/>
            <a:ext cx="8229600" cy="1143000"/>
          </a:xfrm>
        </p:spPr>
        <p:txBody>
          <a:bodyPr lIns="0" tIns="0" rIns="0" bIns="0" anchor="t"/>
          <a:lstStyle/>
          <a:p>
            <a:pPr eaLnBrk="1" hangingPunct="1"/>
            <a:r>
              <a:rPr lang="en-US" b="1" dirty="0" smtClean="0">
                <a:solidFill>
                  <a:srgbClr val="0000FF"/>
                </a:solidFill>
                <a:latin typeface="Times New Roman" pitchFamily="18" charset="0"/>
              </a:rPr>
              <a:t>0.12% </a:t>
            </a:r>
            <a:r>
              <a:rPr lang="en-US" b="1" dirty="0" err="1" smtClean="0">
                <a:solidFill>
                  <a:srgbClr val="0000FF"/>
                </a:solidFill>
                <a:latin typeface="Times New Roman" pitchFamily="18" charset="0"/>
              </a:rPr>
              <a:t>Chlorhexidine</a:t>
            </a:r>
            <a:endParaRPr lang="en-US" b="1" dirty="0" smtClean="0">
              <a:solidFill>
                <a:srgbClr val="0000FF"/>
              </a:solidFill>
              <a:latin typeface="Times New Roman" pitchFamily="18" charset="0"/>
            </a:endParaRPr>
          </a:p>
        </p:txBody>
      </p:sp>
      <p:sp>
        <p:nvSpPr>
          <p:cNvPr id="69635" name="Rectangle 3"/>
          <p:cNvSpPr>
            <a:spLocks noGrp="1" noChangeArrowheads="1"/>
          </p:cNvSpPr>
          <p:nvPr>
            <p:ph type="body" idx="4294967295"/>
          </p:nvPr>
        </p:nvSpPr>
        <p:spPr>
          <a:xfrm>
            <a:off x="914400" y="1752600"/>
            <a:ext cx="8229600" cy="4525963"/>
          </a:xfrm>
        </p:spPr>
        <p:txBody>
          <a:bodyPr lIns="0" tIns="0" rIns="0" bIns="0"/>
          <a:lstStyle/>
          <a:p>
            <a:pPr eaLnBrk="1" hangingPunct="1"/>
            <a:r>
              <a:rPr lang="en-US" dirty="0" err="1" smtClean="0">
                <a:latin typeface="Times New Roman" pitchFamily="18" charset="0"/>
              </a:rPr>
              <a:t>Chlorhexidine</a:t>
            </a:r>
            <a:r>
              <a:rPr lang="en-US" dirty="0" smtClean="0">
                <a:latin typeface="Times New Roman" pitchFamily="18" charset="0"/>
              </a:rPr>
              <a:t> is recognized as the gold standard anti microbial in oral hygiene.</a:t>
            </a:r>
          </a:p>
          <a:p>
            <a:pPr eaLnBrk="1" hangingPunct="1"/>
            <a:r>
              <a:rPr lang="en-US" dirty="0" smtClean="0">
                <a:solidFill>
                  <a:srgbClr val="FF0000"/>
                </a:solidFill>
                <a:latin typeface="Times New Roman" pitchFamily="18" charset="0"/>
              </a:rPr>
              <a:t>Antiseptic</a:t>
            </a:r>
          </a:p>
          <a:p>
            <a:pPr eaLnBrk="1" hangingPunct="1"/>
            <a:r>
              <a:rPr lang="en-US" dirty="0" smtClean="0">
                <a:latin typeface="Times New Roman" pitchFamily="18" charset="0"/>
              </a:rPr>
              <a:t>Kills viruses, plaque, funguses, and microbes</a:t>
            </a:r>
          </a:p>
          <a:p>
            <a:pPr eaLnBrk="1" hangingPunct="1"/>
            <a:r>
              <a:rPr lang="en-US" dirty="0" smtClean="0">
                <a:latin typeface="Times New Roman" pitchFamily="18" charset="0"/>
              </a:rPr>
              <a:t>Rinse with 15mL for 30 seconds twice a day </a:t>
            </a:r>
          </a:p>
          <a:p>
            <a:pPr eaLnBrk="1" hangingPunct="1"/>
            <a:r>
              <a:rPr lang="en-US" dirty="0" smtClean="0">
                <a:latin typeface="Times New Roman" pitchFamily="18" charset="0"/>
              </a:rPr>
              <a:t>Significant reductions in plaque, gingivitis and bleeding sites.</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2052" name="Rectangle 2"/>
          <p:cNvSpPr>
            <a:spLocks noGrp="1" noChangeArrowheads="1"/>
          </p:cNvSpPr>
          <p:nvPr>
            <p:ph type="title" idx="4294967295"/>
          </p:nvPr>
        </p:nvSpPr>
        <p:spPr>
          <a:xfrm>
            <a:off x="1143000" y="228600"/>
            <a:ext cx="8229600" cy="1143000"/>
          </a:xfrm>
        </p:spPr>
        <p:txBody>
          <a:bodyPr lIns="0" tIns="0" rIns="0" bIns="0" anchor="t"/>
          <a:lstStyle/>
          <a:p>
            <a:pPr eaLnBrk="1" hangingPunct="1"/>
            <a:r>
              <a:rPr lang="en-US" sz="4000" b="1" dirty="0" smtClean="0">
                <a:solidFill>
                  <a:srgbClr val="0000FF"/>
                </a:solidFill>
              </a:rPr>
              <a:t>0.12% </a:t>
            </a:r>
            <a:r>
              <a:rPr lang="en-US" sz="4000" b="1" dirty="0" err="1" smtClean="0">
                <a:solidFill>
                  <a:srgbClr val="0000FF"/>
                </a:solidFill>
              </a:rPr>
              <a:t>Chlorhexidine</a:t>
            </a:r>
            <a:r>
              <a:rPr lang="en-US" sz="4000" b="1" dirty="0" smtClean="0">
                <a:solidFill>
                  <a:srgbClr val="0000FF"/>
                </a:solidFill>
              </a:rPr>
              <a:t> Rinses</a:t>
            </a:r>
          </a:p>
        </p:txBody>
      </p:sp>
      <p:sp>
        <p:nvSpPr>
          <p:cNvPr id="2053" name="Rectangle 3"/>
          <p:cNvSpPr>
            <a:spLocks noGrp="1" noChangeArrowheads="1"/>
          </p:cNvSpPr>
          <p:nvPr>
            <p:ph type="body" sz="half" idx="4294967295"/>
          </p:nvPr>
        </p:nvSpPr>
        <p:spPr>
          <a:xfrm>
            <a:off x="1143000" y="1600200"/>
            <a:ext cx="4027488" cy="4525963"/>
          </a:xfrm>
        </p:spPr>
        <p:txBody>
          <a:bodyPr lIns="0" tIns="0" rIns="0" bIns="0"/>
          <a:lstStyle/>
          <a:p>
            <a:pPr eaLnBrk="1" hangingPunct="1"/>
            <a:r>
              <a:rPr lang="en-US" sz="2800" dirty="0" smtClean="0">
                <a:latin typeface="Times New Roman" pitchFamily="18" charset="0"/>
              </a:rPr>
              <a:t>Kill bacteria and virus for up to 12 hours</a:t>
            </a:r>
          </a:p>
          <a:p>
            <a:pPr eaLnBrk="1" hangingPunct="1"/>
            <a:r>
              <a:rPr lang="en-US" sz="2800" dirty="0" smtClean="0">
                <a:latin typeface="Times New Roman" pitchFamily="18" charset="0"/>
              </a:rPr>
              <a:t>FDA Label indicated for gingival bleeding</a:t>
            </a:r>
          </a:p>
          <a:p>
            <a:pPr eaLnBrk="1" hangingPunct="1"/>
            <a:r>
              <a:rPr lang="en-US" sz="2800" dirty="0" smtClean="0">
                <a:latin typeface="Times New Roman" pitchFamily="18" charset="0"/>
              </a:rPr>
              <a:t>17 Generic brands</a:t>
            </a:r>
          </a:p>
          <a:p>
            <a:pPr eaLnBrk="1" hangingPunct="1"/>
            <a:r>
              <a:rPr lang="en-US" sz="2800" dirty="0" smtClean="0">
                <a:latin typeface="Times New Roman" pitchFamily="18" charset="0"/>
              </a:rPr>
              <a:t>Eliminates pathogenic bacterial infection</a:t>
            </a:r>
          </a:p>
        </p:txBody>
      </p:sp>
      <p:graphicFrame>
        <p:nvGraphicFramePr>
          <p:cNvPr id="2050" name="Object 5"/>
          <p:cNvGraphicFramePr>
            <a:graphicFrameLocks noChangeAspect="1"/>
          </p:cNvGraphicFramePr>
          <p:nvPr>
            <p:ph sz="half" idx="4294967295"/>
          </p:nvPr>
        </p:nvGraphicFramePr>
        <p:xfrm>
          <a:off x="7394575" y="2362200"/>
          <a:ext cx="1749425" cy="2921000"/>
        </p:xfrm>
        <a:graphic>
          <a:graphicData uri="http://schemas.openxmlformats.org/presentationml/2006/ole">
            <p:oleObj spid="_x0000_s2050" name="Picture" r:id="rId3" imgW="3403440" imgH="5684400" progId="Word.Picture.8">
              <p:embed/>
            </p:oleObj>
          </a:graphicData>
        </a:graphic>
      </p:graphicFrame>
      <p:pic>
        <p:nvPicPr>
          <p:cNvPr id="2054" name="Picture 10" descr="pdex16_4"/>
          <p:cNvPicPr>
            <a:picLocks noChangeAspect="1" noChangeArrowheads="1"/>
          </p:cNvPicPr>
          <p:nvPr/>
        </p:nvPicPr>
        <p:blipFill>
          <a:blip r:embed="rId4" cstate="print"/>
          <a:srcRect/>
          <a:stretch>
            <a:fillRect/>
          </a:stretch>
        </p:blipFill>
        <p:spPr bwMode="auto">
          <a:xfrm>
            <a:off x="7239000" y="2667000"/>
            <a:ext cx="1360488" cy="2438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4000" smtClean="0">
                <a:solidFill>
                  <a:srgbClr val="0000FF"/>
                </a:solidFill>
              </a:rPr>
              <a:t>Medication Protocol </a:t>
            </a:r>
            <a:br>
              <a:rPr lang="en-US" sz="4000" smtClean="0">
                <a:solidFill>
                  <a:srgbClr val="0000FF"/>
                </a:solidFill>
              </a:rPr>
            </a:br>
            <a:r>
              <a:rPr lang="en-US" sz="4000" smtClean="0">
                <a:solidFill>
                  <a:srgbClr val="0000FF"/>
                </a:solidFill>
              </a:rPr>
              <a:t>for Soft Tissue Management</a:t>
            </a:r>
          </a:p>
        </p:txBody>
      </p:sp>
      <p:sp>
        <p:nvSpPr>
          <p:cNvPr id="70659" name="Rectangle 3"/>
          <p:cNvSpPr>
            <a:spLocks noGrp="1" noChangeArrowheads="1"/>
          </p:cNvSpPr>
          <p:nvPr>
            <p:ph idx="1"/>
          </p:nvPr>
        </p:nvSpPr>
        <p:spPr>
          <a:xfrm>
            <a:off x="381000" y="1447800"/>
            <a:ext cx="8229600" cy="4525963"/>
          </a:xfrm>
        </p:spPr>
        <p:txBody>
          <a:bodyPr/>
          <a:lstStyle/>
          <a:p>
            <a:pPr eaLnBrk="1" hangingPunct="1"/>
            <a:r>
              <a:rPr lang="en-US" smtClean="0"/>
              <a:t>Gingivitis</a:t>
            </a:r>
          </a:p>
          <a:p>
            <a:pPr lvl="1" eaLnBrk="1" hangingPunct="1"/>
            <a:r>
              <a:rPr lang="en-US" smtClean="0"/>
              <a:t>Gingivitis Therapy Treatment</a:t>
            </a:r>
          </a:p>
          <a:p>
            <a:pPr lvl="2" eaLnBrk="1" hangingPunct="1"/>
            <a:r>
              <a:rPr lang="en-US" smtClean="0"/>
              <a:t>Rinse with Stannous Fluoride</a:t>
            </a:r>
          </a:p>
          <a:p>
            <a:pPr lvl="2" eaLnBrk="1" hangingPunct="1"/>
            <a:r>
              <a:rPr lang="en-US" smtClean="0"/>
              <a:t>Re-evaluate in 3 months</a:t>
            </a:r>
          </a:p>
          <a:p>
            <a:pPr lvl="2" eaLnBrk="1" hangingPunct="1">
              <a:buFontTx/>
              <a:buNone/>
            </a:pPr>
            <a:endParaRPr lang="en-US" smtClean="0"/>
          </a:p>
        </p:txBody>
      </p:sp>
      <p:sp>
        <p:nvSpPr>
          <p:cNvPr id="70660" name="Text Box 4"/>
          <p:cNvSpPr txBox="1">
            <a:spLocks noChangeArrowheads="1"/>
          </p:cNvSpPr>
          <p:nvPr/>
        </p:nvSpPr>
        <p:spPr bwMode="auto">
          <a:xfrm>
            <a:off x="381000" y="3548063"/>
            <a:ext cx="8077200" cy="3276600"/>
          </a:xfrm>
          <a:prstGeom prst="rect">
            <a:avLst/>
          </a:prstGeom>
          <a:noFill/>
          <a:ln w="9525">
            <a:noFill/>
            <a:miter lim="800000"/>
            <a:headEnd/>
            <a:tailEnd/>
          </a:ln>
        </p:spPr>
        <p:txBody>
          <a:bodyPr>
            <a:spAutoFit/>
          </a:bodyPr>
          <a:lstStyle/>
          <a:p>
            <a:pPr>
              <a:spcBef>
                <a:spcPct val="50000"/>
              </a:spcBef>
              <a:buFontTx/>
              <a:buChar char="•"/>
            </a:pPr>
            <a:r>
              <a:rPr lang="en-US" sz="3200" b="1"/>
              <a:t>Periodontal Disease</a:t>
            </a:r>
          </a:p>
          <a:p>
            <a:pPr>
              <a:spcBef>
                <a:spcPct val="50000"/>
              </a:spcBef>
            </a:pPr>
            <a:r>
              <a:rPr lang="en-US" sz="2800" b="1"/>
              <a:t>	-SRP</a:t>
            </a:r>
          </a:p>
          <a:p>
            <a:pPr lvl="3">
              <a:spcBef>
                <a:spcPct val="50000"/>
              </a:spcBef>
              <a:buFontTx/>
              <a:buChar char="•"/>
            </a:pPr>
            <a:r>
              <a:rPr lang="en-US" sz="2400"/>
              <a:t>Rinse with CHX for up to 2 weeks only</a:t>
            </a:r>
          </a:p>
          <a:p>
            <a:pPr lvl="3">
              <a:spcBef>
                <a:spcPct val="50000"/>
              </a:spcBef>
              <a:buFontTx/>
              <a:buChar char="•"/>
            </a:pPr>
            <a:r>
              <a:rPr lang="en-US" sz="2400"/>
              <a:t>Maintain with Stannous Fluoride</a:t>
            </a:r>
          </a:p>
          <a:p>
            <a:pPr lvl="3">
              <a:spcBef>
                <a:spcPct val="50000"/>
              </a:spcBef>
              <a:buFontTx/>
              <a:buChar char="•"/>
            </a:pPr>
            <a:r>
              <a:rPr lang="en-US" sz="2400"/>
              <a:t>Re-evaluate in 6 weeks to 3 months</a:t>
            </a:r>
          </a:p>
          <a:p>
            <a:pPr>
              <a:spcBef>
                <a:spcPct val="50000"/>
              </a:spcBef>
            </a:pPr>
            <a:r>
              <a:rPr lang="en-US"/>
              <a:t>		</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838200" y="381000"/>
            <a:ext cx="8070850" cy="992187"/>
          </a:xfrm>
        </p:spPr>
        <p:txBody>
          <a:bodyPr lIns="0" tIns="0" rIns="0" bIns="0" anchor="t"/>
          <a:lstStyle/>
          <a:p>
            <a:pPr eaLnBrk="1" hangingPunct="1"/>
            <a:r>
              <a:rPr lang="en-US" sz="4800" b="1" dirty="0" smtClean="0"/>
              <a:t>“</a:t>
            </a:r>
            <a:r>
              <a:rPr lang="en-US" sz="4800" b="1" dirty="0" smtClean="0">
                <a:solidFill>
                  <a:srgbClr val="0000FF"/>
                </a:solidFill>
              </a:rPr>
              <a:t>Laboratories want better impressions</a:t>
            </a:r>
            <a:r>
              <a:rPr lang="en-US" sz="4000" b="1" dirty="0" smtClean="0">
                <a:solidFill>
                  <a:srgbClr val="0000FF"/>
                </a:solidFill>
              </a:rPr>
              <a:t>”</a:t>
            </a:r>
            <a:br>
              <a:rPr lang="en-US" sz="4000" b="1" dirty="0" smtClean="0">
                <a:solidFill>
                  <a:srgbClr val="0000FF"/>
                </a:solidFill>
              </a:rPr>
            </a:br>
            <a:r>
              <a:rPr lang="en-US" sz="4000" b="1" dirty="0" smtClean="0">
                <a:solidFill>
                  <a:srgbClr val="0000FF"/>
                </a:solidFill>
              </a:rPr>
              <a:t/>
            </a:r>
            <a:br>
              <a:rPr lang="en-US" sz="4000" b="1" dirty="0" smtClean="0">
                <a:solidFill>
                  <a:srgbClr val="0000FF"/>
                </a:solidFill>
              </a:rPr>
            </a:br>
            <a:r>
              <a:rPr lang="en-US" sz="2000" b="1" dirty="0" smtClean="0"/>
              <a:t>Gordon J. Christensen, DDS, MSD, PhD</a:t>
            </a:r>
            <a:br>
              <a:rPr lang="en-US" sz="2000" b="1" dirty="0" smtClean="0"/>
            </a:br>
            <a:r>
              <a:rPr lang="en-US" sz="2000" b="1" dirty="0" smtClean="0"/>
              <a:t>JADA, </a:t>
            </a:r>
            <a:r>
              <a:rPr lang="en-US" sz="2000" b="1" dirty="0" err="1" smtClean="0"/>
              <a:t>Vol</a:t>
            </a:r>
            <a:r>
              <a:rPr lang="en-US" sz="2000" b="1" dirty="0" smtClean="0"/>
              <a:t> 138, April 2007, p. 527-29.</a:t>
            </a:r>
          </a:p>
        </p:txBody>
      </p:sp>
      <p:sp>
        <p:nvSpPr>
          <p:cNvPr id="71683" name="Rectangle 3"/>
          <p:cNvSpPr>
            <a:spLocks noGrp="1" noChangeArrowheads="1"/>
          </p:cNvSpPr>
          <p:nvPr>
            <p:ph type="body" idx="4294967295"/>
          </p:nvPr>
        </p:nvSpPr>
        <p:spPr>
          <a:xfrm>
            <a:off x="990600" y="2895600"/>
            <a:ext cx="8153400" cy="5562600"/>
          </a:xfrm>
        </p:spPr>
        <p:txBody>
          <a:bodyPr lIns="0" tIns="0" rIns="0" bIns="0"/>
          <a:lstStyle/>
          <a:p>
            <a:pPr eaLnBrk="1" hangingPunct="1">
              <a:buFontTx/>
              <a:buNone/>
            </a:pPr>
            <a:r>
              <a:rPr lang="en-US" smtClean="0">
                <a:latin typeface="Times New Roman" pitchFamily="18" charset="0"/>
              </a:rPr>
              <a:t>“</a:t>
            </a:r>
            <a:r>
              <a:rPr lang="en-US" sz="2800" smtClean="0">
                <a:latin typeface="Times New Roman" pitchFamily="18" charset="0"/>
              </a:rPr>
              <a:t>Patients planning to receive multiple crowns or fixed prostheses should use 0.12% chlorhexidine mouth rinse twice per day for one week before teeth are prepared….Soft tissues will be pink and firm…and bleeding will be minimal or nonexistent.”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295400" y="228600"/>
            <a:ext cx="7848600" cy="5486400"/>
          </a:xfrm>
        </p:spPr>
        <p:txBody>
          <a:bodyPr lIns="0" tIns="0" rIns="0" bIns="0" anchor="t"/>
          <a:lstStyle/>
          <a:p>
            <a:pPr eaLnBrk="1" hangingPunct="1"/>
            <a:r>
              <a:rPr lang="en-US" sz="4000" b="1" dirty="0" smtClean="0">
                <a:solidFill>
                  <a:srgbClr val="FF0000"/>
                </a:solidFill>
                <a:latin typeface="Times New Roman" pitchFamily="18" charset="0"/>
              </a:rPr>
              <a:t>Oral Health Care Providers</a:t>
            </a:r>
            <a:r>
              <a:rPr lang="en-US" dirty="0" smtClean="0">
                <a:solidFill>
                  <a:srgbClr val="0C4CB3"/>
                </a:solidFill>
              </a:rPr>
              <a:t> </a:t>
            </a:r>
            <a:r>
              <a:rPr lang="en-US" sz="3200" dirty="0" smtClean="0">
                <a:solidFill>
                  <a:srgbClr val="0C4CB3"/>
                </a:solidFill>
              </a:rPr>
              <a:t/>
            </a:r>
            <a:br>
              <a:rPr lang="en-US" sz="3200" dirty="0" smtClean="0">
                <a:solidFill>
                  <a:srgbClr val="0C4CB3"/>
                </a:solidFill>
              </a:rPr>
            </a:br>
            <a:r>
              <a:rPr lang="en-US" sz="3200" dirty="0" smtClean="0">
                <a:solidFill>
                  <a:srgbClr val="0C4CB3"/>
                </a:solidFill>
              </a:rPr>
              <a:t> are responsible for identifying Risk Factors inside the oral cavity before disease occurs.  </a:t>
            </a:r>
            <a:br>
              <a:rPr lang="en-US" sz="3200" dirty="0" smtClean="0">
                <a:solidFill>
                  <a:srgbClr val="0C4CB3"/>
                </a:solidFill>
              </a:rPr>
            </a:br>
            <a:r>
              <a:rPr lang="en-US" sz="3200" dirty="0" smtClean="0">
                <a:solidFill>
                  <a:srgbClr val="0C4CB3"/>
                </a:solidFill>
              </a:rPr>
              <a:t/>
            </a:r>
            <a:br>
              <a:rPr lang="en-US" sz="3200" dirty="0" smtClean="0">
                <a:solidFill>
                  <a:srgbClr val="0C4CB3"/>
                </a:solidFill>
              </a:rPr>
            </a:br>
            <a:r>
              <a:rPr lang="en-US" sz="4000" b="1" dirty="0" err="1" smtClean="0">
                <a:solidFill>
                  <a:srgbClr val="0C4CB3"/>
                </a:solidFill>
              </a:rPr>
              <a:t>CaMBRA</a:t>
            </a:r>
            <a:r>
              <a:rPr lang="en-US" sz="4000" b="1" dirty="0" smtClean="0">
                <a:solidFill>
                  <a:srgbClr val="0C4CB3"/>
                </a:solidFill>
              </a:rPr>
              <a:t> </a:t>
            </a:r>
            <a:r>
              <a:rPr lang="en-US" sz="3200" dirty="0" smtClean="0">
                <a:solidFill>
                  <a:srgbClr val="0C4CB3"/>
                </a:solidFill>
              </a:rPr>
              <a:t/>
            </a:r>
            <a:br>
              <a:rPr lang="en-US" sz="3200" dirty="0" smtClean="0">
                <a:solidFill>
                  <a:srgbClr val="0C4CB3"/>
                </a:solidFill>
              </a:rPr>
            </a:br>
            <a:r>
              <a:rPr lang="en-US" sz="3200" dirty="0" smtClean="0">
                <a:solidFill>
                  <a:srgbClr val="0C4CB3"/>
                </a:solidFill>
              </a:rPr>
              <a:t>Caries Management by Risk Assessment</a:t>
            </a:r>
            <a:r>
              <a:rPr lang="en-US" sz="5400" dirty="0" smtClean="0">
                <a:solidFill>
                  <a:srgbClr val="0C4CB3"/>
                </a:solidFill>
              </a:rPr>
              <a:t/>
            </a:r>
            <a:br>
              <a:rPr lang="en-US" sz="5400" dirty="0" smtClean="0">
                <a:solidFill>
                  <a:srgbClr val="0C4CB3"/>
                </a:solidFill>
              </a:rPr>
            </a:br>
            <a:r>
              <a:rPr lang="en-US" sz="5400" dirty="0" smtClean="0">
                <a:solidFill>
                  <a:srgbClr val="0C4CB3"/>
                </a:solidFill>
              </a:rPr>
              <a:t/>
            </a:r>
            <a:br>
              <a:rPr lang="en-US" sz="5400" dirty="0" smtClean="0">
                <a:solidFill>
                  <a:srgbClr val="0C4CB3"/>
                </a:solidFill>
              </a:rPr>
            </a:br>
            <a:r>
              <a:rPr lang="en-US" sz="5400" dirty="0" smtClean="0">
                <a:solidFill>
                  <a:srgbClr val="0C4CB3"/>
                </a:solidFill>
              </a:rPr>
              <a:t>                                  </a:t>
            </a:r>
            <a:br>
              <a:rPr lang="en-US" sz="5400" dirty="0" smtClean="0">
                <a:solidFill>
                  <a:srgbClr val="0C4CB3"/>
                </a:solidFill>
              </a:rPr>
            </a:br>
            <a:r>
              <a:rPr lang="en-US" sz="4000" i="1" dirty="0" smtClean="0">
                <a:solidFill>
                  <a:srgbClr val="FF0000"/>
                </a:solidFill>
              </a:rPr>
              <a:t>Identifying </a:t>
            </a:r>
            <a:r>
              <a:rPr lang="en-US" sz="4000" i="1" dirty="0" smtClean="0">
                <a:solidFill>
                  <a:srgbClr val="FF0000"/>
                </a:solidFill>
              </a:rPr>
              <a:t>Risk Prior to Cavitations</a:t>
            </a:r>
          </a:p>
        </p:txBody>
      </p:sp>
      <p:pic>
        <p:nvPicPr>
          <p:cNvPr id="9219" name="Picture 5" descr="ny_investigation_kaizen-248x300"/>
          <p:cNvPicPr>
            <a:picLocks noChangeAspect="1" noChangeArrowheads="1"/>
          </p:cNvPicPr>
          <p:nvPr/>
        </p:nvPicPr>
        <p:blipFill>
          <a:blip r:embed="rId2" cstate="print"/>
          <a:srcRect/>
          <a:stretch>
            <a:fillRect/>
          </a:stretch>
        </p:blipFill>
        <p:spPr bwMode="auto">
          <a:xfrm>
            <a:off x="3581400" y="4419600"/>
            <a:ext cx="2016125"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609600"/>
            <a:ext cx="9144000" cy="493713"/>
          </a:xfrm>
        </p:spPr>
        <p:txBody>
          <a:bodyPr/>
          <a:lstStyle/>
          <a:p>
            <a:pPr eaLnBrk="1" hangingPunct="1"/>
            <a:r>
              <a:rPr lang="en-US" sz="11000" b="1" dirty="0" smtClean="0">
                <a:solidFill>
                  <a:srgbClr val="FF0000"/>
                </a:solidFill>
              </a:rPr>
              <a:t/>
            </a:r>
            <a:br>
              <a:rPr lang="en-US" sz="11000" b="1" dirty="0" smtClean="0">
                <a:solidFill>
                  <a:srgbClr val="FF0000"/>
                </a:solidFill>
              </a:rPr>
            </a:br>
            <a:r>
              <a:rPr lang="en-US" sz="11000" b="1" dirty="0" smtClean="0">
                <a:solidFill>
                  <a:srgbClr val="FF0000"/>
                </a:solidFill>
              </a:rPr>
              <a:t/>
            </a:r>
            <a:br>
              <a:rPr lang="en-US" sz="11000" b="1" dirty="0" smtClean="0">
                <a:solidFill>
                  <a:srgbClr val="FF0000"/>
                </a:solidFill>
              </a:rPr>
            </a:br>
            <a:r>
              <a:rPr lang="en-US" sz="11000" b="1" dirty="0" smtClean="0">
                <a:solidFill>
                  <a:srgbClr val="FF0000"/>
                </a:solidFill>
              </a:rPr>
              <a:t>    SENSITIVITY</a:t>
            </a:r>
            <a:endParaRPr lang="en-US" sz="11000" b="1" dirty="0" smtClean="0">
              <a:solidFill>
                <a:srgbClr val="FF0000"/>
              </a:solidFill>
            </a:endParaRPr>
          </a:p>
        </p:txBody>
      </p:sp>
      <p:sp>
        <p:nvSpPr>
          <p:cNvPr id="72707" name="Rectangle 3"/>
          <p:cNvSpPr>
            <a:spLocks noGrp="1" noChangeArrowheads="1"/>
          </p:cNvSpPr>
          <p:nvPr>
            <p:ph idx="1"/>
          </p:nvPr>
        </p:nvSpPr>
        <p:spPr>
          <a:xfrm>
            <a:off x="533400" y="1828800"/>
            <a:ext cx="8229600" cy="4362450"/>
          </a:xfrm>
        </p:spPr>
        <p:txBody>
          <a:bodyPr/>
          <a:lstStyle/>
          <a:p>
            <a:pPr algn="ctr" eaLnBrk="1" hangingPunct="1">
              <a:buFontTx/>
              <a:buNone/>
            </a:pPr>
            <a:endParaRPr lang="en-US" sz="4400" b="1" i="1" dirty="0" smtClean="0"/>
          </a:p>
          <a:p>
            <a:pPr algn="ctr" eaLnBrk="1" hangingPunct="1">
              <a:buFontTx/>
              <a:buNone/>
            </a:pPr>
            <a:endParaRPr lang="en-US" sz="4400" b="1" i="1" dirty="0" smtClean="0"/>
          </a:p>
          <a:p>
            <a:pPr algn="ctr" eaLnBrk="1" hangingPunct="1">
              <a:buFontTx/>
              <a:buNone/>
            </a:pPr>
            <a:endParaRPr lang="en-US" sz="4400" b="1" i="1" dirty="0" smtClean="0"/>
          </a:p>
          <a:p>
            <a:pPr algn="ctr" eaLnBrk="1" hangingPunct="1">
              <a:buFontTx/>
              <a:buNone/>
            </a:pPr>
            <a:r>
              <a:rPr lang="en-US" sz="4400" b="1" i="1" dirty="0" smtClean="0"/>
              <a:t>How do you treat it?</a:t>
            </a:r>
          </a:p>
          <a:p>
            <a:pPr algn="ctr" eaLnBrk="1" hangingPunct="1">
              <a:buFontTx/>
              <a:buNone/>
            </a:pPr>
            <a:endParaRPr lang="en-US" sz="4400" b="1" i="1" dirty="0" smtClean="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228600"/>
            <a:ext cx="8610600" cy="1447800"/>
          </a:xfrm>
          <a:noFill/>
        </p:spPr>
        <p:txBody>
          <a:bodyPr lIns="0" tIns="0" rIns="0" bIns="0" anchor="t"/>
          <a:lstStyle/>
          <a:p>
            <a:pPr eaLnBrk="1" hangingPunct="1"/>
            <a:r>
              <a:rPr lang="en-US" sz="3600" dirty="0" smtClean="0">
                <a:latin typeface="Times New Roman" pitchFamily="18" charset="0"/>
              </a:rPr>
              <a:t>Today’s Oral Health: </a:t>
            </a:r>
            <a:r>
              <a:rPr lang="en-US" sz="3600" dirty="0" smtClean="0">
                <a:solidFill>
                  <a:srgbClr val="FF0000"/>
                </a:solidFill>
                <a:latin typeface="Times New Roman" pitchFamily="18" charset="0"/>
              </a:rPr>
              <a:t>Protecting Roots from Caries and Sensitivity</a:t>
            </a:r>
            <a:br>
              <a:rPr lang="en-US" sz="3600" dirty="0" smtClean="0">
                <a:solidFill>
                  <a:srgbClr val="FF0000"/>
                </a:solidFill>
                <a:latin typeface="Times New Roman" pitchFamily="18" charset="0"/>
              </a:rPr>
            </a:br>
            <a:r>
              <a:rPr lang="en-US" sz="4000" b="1" i="1" dirty="0" smtClean="0">
                <a:solidFill>
                  <a:srgbClr val="FF0000"/>
                </a:solidFill>
                <a:latin typeface="Times New Roman" pitchFamily="18" charset="0"/>
              </a:rPr>
              <a:t>Exposed Roots are High Risk!!!!!!!!!!!!!</a:t>
            </a:r>
          </a:p>
        </p:txBody>
      </p:sp>
      <p:sp>
        <p:nvSpPr>
          <p:cNvPr id="73731" name="Rectangle 3"/>
          <p:cNvSpPr>
            <a:spLocks noChangeArrowheads="1"/>
          </p:cNvSpPr>
          <p:nvPr/>
        </p:nvSpPr>
        <p:spPr bwMode="auto">
          <a:xfrm>
            <a:off x="609600" y="2590800"/>
            <a:ext cx="8229600" cy="5029200"/>
          </a:xfrm>
          <a:prstGeom prst="rect">
            <a:avLst/>
          </a:prstGeom>
          <a:noFill/>
          <a:ln w="9525">
            <a:noFill/>
            <a:miter lim="800000"/>
            <a:headEnd/>
            <a:tailEnd/>
          </a:ln>
        </p:spPr>
        <p:txBody>
          <a:bodyPr lIns="0" tIns="0" rIns="0" bIns="0"/>
          <a:lstStyle/>
          <a:p>
            <a:pPr marL="342900" indent="-342900">
              <a:lnSpc>
                <a:spcPct val="80000"/>
              </a:lnSpc>
              <a:spcBef>
                <a:spcPct val="20000"/>
              </a:spcBef>
              <a:buFontTx/>
              <a:buChar char="•"/>
            </a:pPr>
            <a:r>
              <a:rPr lang="en-US" sz="2400">
                <a:solidFill>
                  <a:srgbClr val="FF0000"/>
                </a:solidFill>
                <a:latin typeface="Times New Roman" pitchFamily="18" charset="0"/>
              </a:rPr>
              <a:t>57%</a:t>
            </a:r>
            <a:r>
              <a:rPr lang="en-US" sz="2400">
                <a:latin typeface="Times New Roman" pitchFamily="18" charset="0"/>
              </a:rPr>
              <a:t> of the general population have dentinal hypersensitivity.</a:t>
            </a:r>
          </a:p>
          <a:p>
            <a:pPr marL="342900" indent="-342900">
              <a:lnSpc>
                <a:spcPct val="80000"/>
              </a:lnSpc>
              <a:spcBef>
                <a:spcPct val="20000"/>
              </a:spcBef>
            </a:pPr>
            <a:endParaRPr lang="en-US" sz="2400">
              <a:latin typeface="Times New Roman" pitchFamily="18" charset="0"/>
            </a:endParaRPr>
          </a:p>
          <a:p>
            <a:pPr marL="342900" indent="-342900">
              <a:lnSpc>
                <a:spcPct val="80000"/>
              </a:lnSpc>
              <a:spcBef>
                <a:spcPct val="20000"/>
              </a:spcBef>
              <a:buFontTx/>
              <a:buChar char="•"/>
            </a:pPr>
            <a:r>
              <a:rPr lang="en-US" sz="2400">
                <a:solidFill>
                  <a:srgbClr val="FF0000"/>
                </a:solidFill>
                <a:latin typeface="Times New Roman" pitchFamily="18" charset="0"/>
              </a:rPr>
              <a:t>98%</a:t>
            </a:r>
            <a:r>
              <a:rPr lang="en-US" sz="2400">
                <a:latin typeface="Times New Roman" pitchFamily="18" charset="0"/>
              </a:rPr>
              <a:t> of Periodontal patients have dentinal hypersensitivity.</a:t>
            </a:r>
          </a:p>
          <a:p>
            <a:pPr marL="342900" indent="-342900">
              <a:lnSpc>
                <a:spcPct val="80000"/>
              </a:lnSpc>
              <a:spcBef>
                <a:spcPct val="20000"/>
              </a:spcBef>
            </a:pPr>
            <a:endParaRPr lang="en-US" sz="2400">
              <a:latin typeface="Times New Roman" pitchFamily="18" charset="0"/>
            </a:endParaRPr>
          </a:p>
          <a:p>
            <a:pPr marL="342900" indent="-342900">
              <a:lnSpc>
                <a:spcPct val="80000"/>
              </a:lnSpc>
              <a:spcBef>
                <a:spcPct val="20000"/>
              </a:spcBef>
              <a:buFontTx/>
              <a:buChar char="•"/>
            </a:pPr>
            <a:r>
              <a:rPr lang="en-US" sz="2400">
                <a:solidFill>
                  <a:srgbClr val="FF0000"/>
                </a:solidFill>
                <a:latin typeface="Times New Roman" pitchFamily="18" charset="0"/>
              </a:rPr>
              <a:t>Abrasive</a:t>
            </a:r>
            <a:r>
              <a:rPr lang="en-US" sz="2400">
                <a:latin typeface="Times New Roman" pitchFamily="18" charset="0"/>
              </a:rPr>
              <a:t> over-the-counter and prescription toothpastes are contributing to the rise in sensitivity in adult patients</a:t>
            </a:r>
          </a:p>
          <a:p>
            <a:pPr marL="342900" indent="-342900">
              <a:lnSpc>
                <a:spcPct val="80000"/>
              </a:lnSpc>
              <a:spcBef>
                <a:spcPct val="20000"/>
              </a:spcBef>
            </a:pPr>
            <a:endParaRPr lang="en-US" sz="2400">
              <a:latin typeface="Times New Roman" pitchFamily="18" charset="0"/>
            </a:endParaRPr>
          </a:p>
          <a:p>
            <a:pPr marL="342900" indent="-342900">
              <a:lnSpc>
                <a:spcPct val="80000"/>
              </a:lnSpc>
              <a:spcBef>
                <a:spcPct val="20000"/>
              </a:spcBef>
              <a:buFontTx/>
              <a:buChar char="•"/>
            </a:pPr>
            <a:r>
              <a:rPr lang="en-US" sz="2400">
                <a:solidFill>
                  <a:srgbClr val="FF0000"/>
                </a:solidFill>
                <a:latin typeface="Times New Roman" pitchFamily="18" charset="0"/>
              </a:rPr>
              <a:t>Dentin</a:t>
            </a:r>
            <a:r>
              <a:rPr lang="en-US" sz="2400">
                <a:latin typeface="Times New Roman" pitchFamily="18" charset="0"/>
              </a:rPr>
              <a:t> has about a quarter of the hardness of enamel</a:t>
            </a:r>
          </a:p>
          <a:p>
            <a:pPr marL="342900" indent="-342900">
              <a:lnSpc>
                <a:spcPct val="80000"/>
              </a:lnSpc>
              <a:spcBef>
                <a:spcPct val="20000"/>
              </a:spcBef>
            </a:pPr>
            <a:endParaRPr lang="en-US" sz="2400">
              <a:latin typeface="Times New Roman" pitchFamily="18" charset="0"/>
            </a:endParaRPr>
          </a:p>
          <a:p>
            <a:pPr marL="342900" indent="-342900">
              <a:lnSpc>
                <a:spcPct val="80000"/>
              </a:lnSpc>
              <a:spcBef>
                <a:spcPct val="20000"/>
              </a:spcBef>
              <a:buFontTx/>
              <a:buChar char="•"/>
            </a:pPr>
            <a:r>
              <a:rPr lang="en-US" sz="2400">
                <a:solidFill>
                  <a:srgbClr val="FF0000"/>
                </a:solidFill>
              </a:rPr>
              <a:t>Fact:</a:t>
            </a:r>
            <a:r>
              <a:rPr lang="en-US" sz="2400"/>
              <a:t> </a:t>
            </a:r>
            <a:r>
              <a:rPr lang="en-US" sz="2400" b="1"/>
              <a:t>Slicker, Harder teeth have Less stain, plaque, &amp; debris and guess what! No Sensitivity!</a:t>
            </a:r>
          </a:p>
          <a:p>
            <a:pPr marL="342900" indent="-342900">
              <a:lnSpc>
                <a:spcPct val="80000"/>
              </a:lnSpc>
              <a:spcBef>
                <a:spcPct val="20000"/>
              </a:spcBef>
            </a:pPr>
            <a:endParaRPr lang="en-US" sz="2400" b="1"/>
          </a:p>
          <a:p>
            <a:pPr marL="342900" indent="-342900">
              <a:lnSpc>
                <a:spcPct val="80000"/>
              </a:lnSpc>
              <a:spcBef>
                <a:spcPct val="20000"/>
              </a:spcBef>
            </a:pPr>
            <a:r>
              <a:rPr lang="en-US" sz="2000"/>
              <a:t> </a:t>
            </a: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914400" y="304800"/>
            <a:ext cx="8229600" cy="1143000"/>
          </a:xfrm>
        </p:spPr>
        <p:txBody>
          <a:bodyPr lIns="0" tIns="0" rIns="0" bIns="0" anchor="t"/>
          <a:lstStyle/>
          <a:p>
            <a:pPr eaLnBrk="1" hangingPunct="1"/>
            <a:r>
              <a:rPr lang="en-US" altLang="ja-JP" sz="4400" b="1" u="sng" dirty="0" smtClean="0">
                <a:solidFill>
                  <a:srgbClr val="0000FF"/>
                </a:solidFill>
                <a:latin typeface="Times New Roman" pitchFamily="18" charset="0"/>
                <a:ea typeface="MS PGothic" pitchFamily="34" charset="-128"/>
              </a:rPr>
              <a:t>Potassium Nitrate 5%</a:t>
            </a:r>
            <a:endParaRPr lang="en-US" sz="4400" b="1" u="sng" dirty="0" smtClean="0">
              <a:solidFill>
                <a:srgbClr val="0000FF"/>
              </a:solidFill>
              <a:latin typeface="Times New Roman" pitchFamily="18" charset="0"/>
              <a:ea typeface="MS PGothic" pitchFamily="34" charset="-128"/>
            </a:endParaRPr>
          </a:p>
        </p:txBody>
      </p:sp>
      <p:sp>
        <p:nvSpPr>
          <p:cNvPr id="74755" name="Rectangle 3"/>
          <p:cNvSpPr>
            <a:spLocks noGrp="1" noChangeArrowheads="1"/>
          </p:cNvSpPr>
          <p:nvPr>
            <p:ph type="body" idx="4294967295"/>
          </p:nvPr>
        </p:nvSpPr>
        <p:spPr>
          <a:xfrm>
            <a:off x="609600" y="1600200"/>
            <a:ext cx="8229600" cy="4525963"/>
          </a:xfrm>
        </p:spPr>
        <p:txBody>
          <a:bodyPr lIns="0" tIns="0" rIns="0" bIns="0"/>
          <a:lstStyle/>
          <a:p>
            <a:pPr eaLnBrk="1" hangingPunct="1">
              <a:lnSpc>
                <a:spcPct val="90000"/>
              </a:lnSpc>
            </a:pPr>
            <a:r>
              <a:rPr lang="en-US" altLang="ja-JP" sz="2800" dirty="0" smtClean="0">
                <a:latin typeface="Times New Roman" pitchFamily="18" charset="0"/>
                <a:ea typeface="MS PGothic" pitchFamily="34" charset="-128"/>
              </a:rPr>
              <a:t>Potassium nitrate desensitizes the nerve.  </a:t>
            </a:r>
          </a:p>
          <a:p>
            <a:pPr eaLnBrk="1" hangingPunct="1">
              <a:lnSpc>
                <a:spcPct val="90000"/>
              </a:lnSpc>
            </a:pPr>
            <a:r>
              <a:rPr lang="en-US" altLang="ja-JP" sz="2800" dirty="0" smtClean="0">
                <a:latin typeface="Times New Roman" pitchFamily="18" charset="0"/>
                <a:ea typeface="MS PGothic" pitchFamily="34" charset="-128"/>
              </a:rPr>
              <a:t>Potassium ions penetrate through the dentinal tubules to depolarize the nerves and prevent </a:t>
            </a:r>
            <a:r>
              <a:rPr lang="en-US" altLang="ja-JP" sz="2800" dirty="0" err="1" smtClean="0">
                <a:latin typeface="Times New Roman" pitchFamily="18" charset="0"/>
                <a:ea typeface="MS PGothic" pitchFamily="34" charset="-128"/>
              </a:rPr>
              <a:t>repolarization</a:t>
            </a:r>
            <a:r>
              <a:rPr lang="en-US" altLang="ja-JP" sz="2800" dirty="0" smtClean="0">
                <a:latin typeface="Times New Roman" pitchFamily="18" charset="0"/>
                <a:ea typeface="MS PGothic" pitchFamily="34" charset="-128"/>
              </a:rPr>
              <a:t> from occurring.  </a:t>
            </a:r>
          </a:p>
          <a:p>
            <a:pPr eaLnBrk="1" hangingPunct="1">
              <a:lnSpc>
                <a:spcPct val="90000"/>
              </a:lnSpc>
            </a:pPr>
            <a:r>
              <a:rPr lang="en-US" altLang="ja-JP" sz="2800" dirty="0" smtClean="0">
                <a:latin typeface="Times New Roman" pitchFamily="18" charset="0"/>
                <a:ea typeface="MS PGothic" pitchFamily="34" charset="-128"/>
              </a:rPr>
              <a:t>This blocks pain signals to the brain.  It works like an analgesic by numbing the nerve and masking the pain as opposed to fixing the problem. </a:t>
            </a:r>
          </a:p>
          <a:p>
            <a:pPr eaLnBrk="1" hangingPunct="1">
              <a:lnSpc>
                <a:spcPct val="90000"/>
              </a:lnSpc>
            </a:pPr>
            <a:r>
              <a:rPr lang="en-US" altLang="ja-JP" sz="2800" dirty="0" smtClean="0">
                <a:latin typeface="Times New Roman" pitchFamily="18" charset="0"/>
                <a:ea typeface="MS PGothic" pitchFamily="34" charset="-128"/>
              </a:rPr>
              <a:t> All OTC sensitivity pastes contain 5% potassium nitrate.</a:t>
            </a:r>
            <a:endParaRPr lang="en-US" sz="2800" dirty="0" smtClean="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609600"/>
            <a:ext cx="9372600" cy="609600"/>
          </a:xfrm>
        </p:spPr>
        <p:txBody>
          <a:bodyPr/>
          <a:lstStyle/>
          <a:p>
            <a:pPr eaLnBrk="1" hangingPunct="1"/>
            <a:r>
              <a:rPr lang="en-US" sz="5400" b="1" smtClean="0">
                <a:solidFill>
                  <a:srgbClr val="0000FF"/>
                </a:solidFill>
                <a:latin typeface="Times New Roman" pitchFamily="18" charset="0"/>
              </a:rPr>
              <a:t>Vanish XT</a:t>
            </a:r>
          </a:p>
        </p:txBody>
      </p:sp>
      <p:sp>
        <p:nvSpPr>
          <p:cNvPr id="75779" name="Rectangle 3"/>
          <p:cNvSpPr>
            <a:spLocks noGrp="1" noChangeArrowheads="1"/>
          </p:cNvSpPr>
          <p:nvPr>
            <p:ph idx="1"/>
          </p:nvPr>
        </p:nvSpPr>
        <p:spPr>
          <a:xfrm>
            <a:off x="457200" y="1752600"/>
            <a:ext cx="7439025" cy="4826000"/>
          </a:xfrm>
        </p:spPr>
        <p:txBody>
          <a:bodyPr/>
          <a:lstStyle/>
          <a:p>
            <a:pPr eaLnBrk="1" hangingPunct="1">
              <a:lnSpc>
                <a:spcPct val="90000"/>
              </a:lnSpc>
            </a:pPr>
            <a:r>
              <a:rPr lang="en-US" sz="2400" smtClean="0">
                <a:latin typeface="Times New Roman" pitchFamily="18" charset="0"/>
              </a:rPr>
              <a:t>Site-specific, durable protective coating for enamel and dentin tooth surfaces</a:t>
            </a:r>
          </a:p>
          <a:p>
            <a:pPr eaLnBrk="1" hangingPunct="1">
              <a:lnSpc>
                <a:spcPct val="90000"/>
              </a:lnSpc>
            </a:pPr>
            <a:r>
              <a:rPr lang="en-US" sz="2400" smtClean="0">
                <a:latin typeface="Times New Roman" pitchFamily="18" charset="0"/>
              </a:rPr>
              <a:t>Light-cured resin modified glass ionomer - two-part liquid/paste system. </a:t>
            </a:r>
          </a:p>
          <a:p>
            <a:pPr lvl="1" eaLnBrk="1" hangingPunct="1">
              <a:lnSpc>
                <a:spcPct val="90000"/>
              </a:lnSpc>
            </a:pPr>
            <a:r>
              <a:rPr lang="en-US" sz="2400" smtClean="0">
                <a:solidFill>
                  <a:srgbClr val="FF0000"/>
                </a:solidFill>
                <a:latin typeface="Times New Roman" pitchFamily="18" charset="0"/>
              </a:rPr>
              <a:t>All the major benefits of glass ionomer materials</a:t>
            </a:r>
          </a:p>
          <a:p>
            <a:pPr lvl="1" eaLnBrk="1" hangingPunct="1">
              <a:lnSpc>
                <a:spcPct val="90000"/>
              </a:lnSpc>
            </a:pPr>
            <a:r>
              <a:rPr lang="en-US" sz="2400" smtClean="0">
                <a:solidFill>
                  <a:srgbClr val="FF0000"/>
                </a:solidFill>
                <a:latin typeface="Times New Roman" pitchFamily="18" charset="0"/>
              </a:rPr>
              <a:t>Sustained </a:t>
            </a:r>
            <a:r>
              <a:rPr lang="en-US" sz="2400" u="sng" smtClean="0">
                <a:solidFill>
                  <a:srgbClr val="FF0000"/>
                </a:solidFill>
                <a:latin typeface="Times New Roman" pitchFamily="18" charset="0"/>
              </a:rPr>
              <a:t>fluoride, calcium and phosphate</a:t>
            </a:r>
            <a:r>
              <a:rPr lang="en-US" sz="2400" smtClean="0">
                <a:solidFill>
                  <a:srgbClr val="FF0000"/>
                </a:solidFill>
                <a:latin typeface="Times New Roman" pitchFamily="18" charset="0"/>
              </a:rPr>
              <a:t> release. </a:t>
            </a:r>
          </a:p>
          <a:p>
            <a:pPr eaLnBrk="1" hangingPunct="1">
              <a:lnSpc>
                <a:spcPct val="90000"/>
              </a:lnSpc>
            </a:pPr>
            <a:r>
              <a:rPr lang="en-US" sz="2400" smtClean="0">
                <a:latin typeface="Times New Roman" pitchFamily="18" charset="0"/>
              </a:rPr>
              <a:t>Clicker™ Dispensing System  </a:t>
            </a:r>
          </a:p>
          <a:p>
            <a:pPr eaLnBrk="1" hangingPunct="1">
              <a:lnSpc>
                <a:spcPct val="90000"/>
              </a:lnSpc>
            </a:pPr>
            <a:r>
              <a:rPr lang="en-US" sz="2400" smtClean="0">
                <a:latin typeface="Times New Roman" pitchFamily="18" charset="0"/>
              </a:rPr>
              <a:t>Prolonged working time</a:t>
            </a:r>
          </a:p>
          <a:p>
            <a:pPr eaLnBrk="1" hangingPunct="1">
              <a:lnSpc>
                <a:spcPct val="90000"/>
              </a:lnSpc>
            </a:pPr>
            <a:r>
              <a:rPr lang="en-US" sz="2400" smtClean="0">
                <a:latin typeface="Times New Roman" pitchFamily="18" charset="0"/>
              </a:rPr>
              <a:t>20 second light cure</a:t>
            </a:r>
          </a:p>
          <a:p>
            <a:pPr eaLnBrk="1" hangingPunct="1">
              <a:lnSpc>
                <a:spcPct val="90000"/>
              </a:lnSpc>
            </a:pPr>
            <a:endParaRPr lang="en-US" sz="2400" smtClean="0">
              <a:latin typeface="Times New Roman" pitchFamily="18" charset="0"/>
            </a:endParaRPr>
          </a:p>
        </p:txBody>
      </p:sp>
      <p:pic>
        <p:nvPicPr>
          <p:cNvPr id="75780" name="Picture 4" descr="Vanish XT w clicker_sm"/>
          <p:cNvPicPr>
            <a:picLocks noChangeAspect="1" noChangeArrowheads="1"/>
          </p:cNvPicPr>
          <p:nvPr/>
        </p:nvPicPr>
        <p:blipFill>
          <a:blip r:embed="rId2" cstate="print"/>
          <a:srcRect l="11736" t="20000" r="2396" b="12187"/>
          <a:stretch>
            <a:fillRect/>
          </a:stretch>
        </p:blipFill>
        <p:spPr bwMode="auto">
          <a:xfrm>
            <a:off x="4114800" y="4343400"/>
            <a:ext cx="5029200" cy="2514600"/>
          </a:xfrm>
          <a:prstGeom prst="rect">
            <a:avLst/>
          </a:prstGeom>
          <a:noFill/>
          <a:ln w="9525">
            <a:noFill/>
            <a:miter lim="800000"/>
            <a:headEnd/>
            <a:tailEnd/>
          </a:ln>
        </p:spPr>
      </p:pic>
      <p:sp>
        <p:nvSpPr>
          <p:cNvPr id="75781" name="Text Box 5"/>
          <p:cNvSpPr txBox="1">
            <a:spLocks noChangeArrowheads="1"/>
          </p:cNvSpPr>
          <p:nvPr/>
        </p:nvSpPr>
        <p:spPr bwMode="auto">
          <a:xfrm>
            <a:off x="98425" y="6613525"/>
            <a:ext cx="268288" cy="244475"/>
          </a:xfrm>
          <a:prstGeom prst="rect">
            <a:avLst/>
          </a:prstGeom>
          <a:noFill/>
          <a:ln w="9525">
            <a:noFill/>
            <a:miter lim="800000"/>
            <a:headEnd/>
            <a:tailEnd/>
          </a:ln>
        </p:spPr>
        <p:txBody>
          <a:bodyPr wrap="none">
            <a:spAutoFit/>
          </a:bodyPr>
          <a:lstStyle/>
          <a:p>
            <a:r>
              <a:rPr lang="en-US" sz="1000"/>
              <a:t>S</a:t>
            </a: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9025" name="Rectangle 2"/>
          <p:cNvSpPr>
            <a:spLocks noGrp="1" noChangeArrowheads="1"/>
          </p:cNvSpPr>
          <p:nvPr>
            <p:ph type="title" idx="4294967295"/>
          </p:nvPr>
        </p:nvSpPr>
        <p:spPr>
          <a:xfrm>
            <a:off x="0" y="274638"/>
            <a:ext cx="8229600" cy="1143000"/>
          </a:xfrm>
        </p:spPr>
        <p:txBody>
          <a:bodyPr lIns="0" tIns="0" rIns="0" bIns="0" anchor="t"/>
          <a:lstStyle/>
          <a:p>
            <a:pPr eaLnBrk="1" hangingPunct="1"/>
            <a:r>
              <a:rPr lang="en-US" sz="4000" smtClean="0">
                <a:solidFill>
                  <a:srgbClr val="0000FF"/>
                </a:solidFill>
                <a:latin typeface="Times New Roman" pitchFamily="18" charset="0"/>
              </a:rPr>
              <a:t>Immediate Occlusion of Dentin Tubules</a:t>
            </a:r>
          </a:p>
        </p:txBody>
      </p:sp>
      <p:pic>
        <p:nvPicPr>
          <p:cNvPr id="769026" name="Picture 3" descr="148912_82I05"/>
          <p:cNvPicPr>
            <a:picLocks noGrp="1" noChangeAspect="1" noChangeArrowheads="1"/>
          </p:cNvPicPr>
          <p:nvPr>
            <p:ph sz="half" idx="4294967295"/>
          </p:nvPr>
        </p:nvPicPr>
        <p:blipFill>
          <a:blip r:embed="rId2" cstate="print"/>
          <a:srcRect/>
          <a:stretch>
            <a:fillRect/>
          </a:stretch>
        </p:blipFill>
        <p:spPr>
          <a:xfrm>
            <a:off x="5181600" y="1600200"/>
            <a:ext cx="3327400" cy="2193925"/>
          </a:xfrm>
        </p:spPr>
      </p:pic>
      <p:pic>
        <p:nvPicPr>
          <p:cNvPr id="769028" name="Picture 5" descr="148912_82I03"/>
          <p:cNvPicPr>
            <a:picLocks noGrp="1" noChangeAspect="1" noChangeArrowheads="1"/>
          </p:cNvPicPr>
          <p:nvPr>
            <p:ph sz="half" idx="4294967295"/>
          </p:nvPr>
        </p:nvPicPr>
        <p:blipFill>
          <a:blip r:embed="rId3" cstate="print"/>
          <a:srcRect/>
          <a:stretch>
            <a:fillRect/>
          </a:stretch>
        </p:blipFill>
        <p:spPr>
          <a:xfrm>
            <a:off x="990600" y="1676400"/>
            <a:ext cx="3354388" cy="2209800"/>
          </a:xfrm>
        </p:spPr>
      </p:pic>
      <p:sp>
        <p:nvSpPr>
          <p:cNvPr id="76804" name="Text Box 4"/>
          <p:cNvSpPr txBox="1">
            <a:spLocks noChangeArrowheads="1"/>
          </p:cNvSpPr>
          <p:nvPr/>
        </p:nvSpPr>
        <p:spPr bwMode="auto">
          <a:xfrm>
            <a:off x="762000" y="990600"/>
            <a:ext cx="7585075" cy="457200"/>
          </a:xfrm>
          <a:prstGeom prst="rect">
            <a:avLst/>
          </a:prstGeom>
          <a:noFill/>
          <a:ln w="9525">
            <a:noFill/>
            <a:miter lim="800000"/>
            <a:headEnd/>
            <a:tailEnd/>
          </a:ln>
        </p:spPr>
        <p:txBody>
          <a:bodyPr>
            <a:spAutoFit/>
          </a:bodyPr>
          <a:lstStyle/>
          <a:p>
            <a:pPr>
              <a:spcBef>
                <a:spcPct val="50000"/>
              </a:spcBef>
            </a:pPr>
            <a:r>
              <a:rPr lang="en-US" sz="1200"/>
              <a:t>Vanish™ XT Extended Contact Varnish immediately after application to dentin. Exposed dentin tubules can be seen on the right; coated and sealed dentin tubules can be seen on the left. </a:t>
            </a:r>
          </a:p>
        </p:txBody>
      </p:sp>
      <p:pic>
        <p:nvPicPr>
          <p:cNvPr id="76806" name="Picture 6" descr="1_chuck11"/>
          <p:cNvPicPr>
            <a:picLocks noChangeAspect="1" noChangeArrowheads="1"/>
          </p:cNvPicPr>
          <p:nvPr/>
        </p:nvPicPr>
        <p:blipFill>
          <a:blip r:embed="rId4" cstate="print"/>
          <a:srcRect/>
          <a:stretch>
            <a:fillRect/>
          </a:stretch>
        </p:blipFill>
        <p:spPr bwMode="auto">
          <a:xfrm>
            <a:off x="2743200" y="4437062"/>
            <a:ext cx="3467100" cy="2420938"/>
          </a:xfrm>
          <a:prstGeom prst="rect">
            <a:avLst/>
          </a:prstGeom>
          <a:noFill/>
          <a:ln w="9525">
            <a:noFill/>
            <a:miter lim="800000"/>
            <a:headEnd/>
            <a:tailEnd/>
          </a:ln>
        </p:spPr>
      </p:pic>
      <p:sp>
        <p:nvSpPr>
          <p:cNvPr id="76807" name="Text Box 7"/>
          <p:cNvSpPr txBox="1">
            <a:spLocks noChangeArrowheads="1"/>
          </p:cNvSpPr>
          <p:nvPr/>
        </p:nvSpPr>
        <p:spPr bwMode="auto">
          <a:xfrm>
            <a:off x="5364163" y="5640388"/>
            <a:ext cx="863600" cy="517525"/>
          </a:xfrm>
          <a:prstGeom prst="rect">
            <a:avLst/>
          </a:prstGeom>
          <a:noFill/>
          <a:ln w="12700">
            <a:noFill/>
            <a:miter lim="800000"/>
            <a:headEnd type="none" w="sm" len="sm"/>
            <a:tailEnd type="none" w="sm" len="sm"/>
          </a:ln>
        </p:spPr>
        <p:txBody>
          <a:bodyPr>
            <a:spAutoFit/>
          </a:bodyPr>
          <a:lstStyle/>
          <a:p>
            <a:r>
              <a:rPr lang="en-US" sz="1400" b="1">
                <a:solidFill>
                  <a:srgbClr val="FFFF00"/>
                </a:solidFill>
              </a:rPr>
              <a:t>Hybrid layer</a:t>
            </a:r>
          </a:p>
        </p:txBody>
      </p:sp>
      <p:sp>
        <p:nvSpPr>
          <p:cNvPr id="76808" name="Line 8"/>
          <p:cNvSpPr>
            <a:spLocks noChangeShapeType="1"/>
          </p:cNvSpPr>
          <p:nvPr/>
        </p:nvSpPr>
        <p:spPr bwMode="auto">
          <a:xfrm flipH="1" flipV="1">
            <a:off x="5176838" y="5729288"/>
            <a:ext cx="279400" cy="30162"/>
          </a:xfrm>
          <a:prstGeom prst="line">
            <a:avLst/>
          </a:prstGeom>
          <a:noFill/>
          <a:ln w="38100">
            <a:solidFill>
              <a:srgbClr val="FFFF00"/>
            </a:solidFill>
            <a:round/>
            <a:headEnd type="none" w="sm" len="sm"/>
            <a:tailEnd type="triangle" w="sm" len="sm"/>
          </a:ln>
        </p:spPr>
        <p:txBody>
          <a:bodyPr/>
          <a:lstStyle/>
          <a:p>
            <a:endParaRPr lang="en-US"/>
          </a:p>
        </p:txBody>
      </p:sp>
      <p:sp>
        <p:nvSpPr>
          <p:cNvPr id="76809" name="Text Box 9"/>
          <p:cNvSpPr txBox="1">
            <a:spLocks noChangeArrowheads="1"/>
          </p:cNvSpPr>
          <p:nvPr/>
        </p:nvSpPr>
        <p:spPr bwMode="auto">
          <a:xfrm>
            <a:off x="4140200" y="4905375"/>
            <a:ext cx="1800225" cy="730250"/>
          </a:xfrm>
          <a:prstGeom prst="rect">
            <a:avLst/>
          </a:prstGeom>
          <a:noFill/>
          <a:ln w="12700">
            <a:noFill/>
            <a:miter lim="800000"/>
            <a:headEnd type="none" w="sm" len="sm"/>
            <a:tailEnd type="none" w="sm" len="sm"/>
          </a:ln>
        </p:spPr>
        <p:txBody>
          <a:bodyPr>
            <a:spAutoFit/>
          </a:bodyPr>
          <a:lstStyle/>
          <a:p>
            <a:r>
              <a:rPr lang="en-US" sz="1400" b="1">
                <a:solidFill>
                  <a:srgbClr val="FFFF00"/>
                </a:solidFill>
              </a:rPr>
              <a:t>Resin tags penetrating the tubules</a:t>
            </a:r>
          </a:p>
        </p:txBody>
      </p:sp>
      <p:sp>
        <p:nvSpPr>
          <p:cNvPr id="76810" name="Line 10"/>
          <p:cNvSpPr>
            <a:spLocks noChangeShapeType="1"/>
          </p:cNvSpPr>
          <p:nvPr/>
        </p:nvSpPr>
        <p:spPr bwMode="auto">
          <a:xfrm flipH="1">
            <a:off x="3384550" y="5265738"/>
            <a:ext cx="755650" cy="263525"/>
          </a:xfrm>
          <a:prstGeom prst="line">
            <a:avLst/>
          </a:prstGeom>
          <a:noFill/>
          <a:ln w="38100">
            <a:solidFill>
              <a:srgbClr val="FFFF00"/>
            </a:solidFill>
            <a:round/>
            <a:headEnd type="none" w="sm" len="sm"/>
            <a:tailEnd type="triangle" w="lg" len="med"/>
          </a:ln>
        </p:spPr>
        <p:txBody>
          <a:bodyPr/>
          <a:lstStyle/>
          <a:p>
            <a:endParaRPr lang="en-US"/>
          </a:p>
        </p:txBody>
      </p:sp>
      <p:sp>
        <p:nvSpPr>
          <p:cNvPr id="76811" name="Text Box 11"/>
          <p:cNvSpPr txBox="1">
            <a:spLocks noChangeArrowheads="1"/>
          </p:cNvSpPr>
          <p:nvPr/>
        </p:nvSpPr>
        <p:spPr bwMode="auto">
          <a:xfrm>
            <a:off x="1981200" y="4038600"/>
            <a:ext cx="5111750" cy="457200"/>
          </a:xfrm>
          <a:prstGeom prst="rect">
            <a:avLst/>
          </a:prstGeom>
          <a:noFill/>
          <a:ln w="9525">
            <a:noFill/>
            <a:miter lim="800000"/>
            <a:headEnd/>
            <a:tailEnd/>
          </a:ln>
        </p:spPr>
        <p:txBody>
          <a:bodyPr>
            <a:spAutoFit/>
          </a:bodyPr>
          <a:lstStyle/>
          <a:p>
            <a:pPr>
              <a:spcBef>
                <a:spcPct val="50000"/>
              </a:spcBef>
            </a:pPr>
            <a:r>
              <a:rPr lang="en-US" sz="1200" dirty="0"/>
              <a:t>Cross-sectional view of Vanish™ XT Extended Contact Varnish applied over exposed dentin tubules</a:t>
            </a:r>
          </a:p>
        </p:txBody>
      </p:sp>
      <p:sp>
        <p:nvSpPr>
          <p:cNvPr id="76812" name="Text Box 12"/>
          <p:cNvSpPr txBox="1">
            <a:spLocks noChangeArrowheads="1"/>
          </p:cNvSpPr>
          <p:nvPr/>
        </p:nvSpPr>
        <p:spPr bwMode="auto">
          <a:xfrm>
            <a:off x="3671888" y="4329113"/>
            <a:ext cx="1927225" cy="304800"/>
          </a:xfrm>
          <a:prstGeom prst="rect">
            <a:avLst/>
          </a:prstGeom>
          <a:noFill/>
          <a:ln w="12700">
            <a:noFill/>
            <a:miter lim="800000"/>
            <a:headEnd type="none" w="sm" len="sm"/>
            <a:tailEnd type="none" w="sm" len="sm"/>
          </a:ln>
        </p:spPr>
        <p:txBody>
          <a:bodyPr wrap="none">
            <a:spAutoFit/>
          </a:bodyPr>
          <a:lstStyle/>
          <a:p>
            <a:r>
              <a:rPr lang="en-US" sz="1400" b="1">
                <a:solidFill>
                  <a:srgbClr val="FFFF00"/>
                </a:solidFill>
              </a:rPr>
              <a:t>Vanish™ XT Coating</a:t>
            </a:r>
          </a:p>
        </p:txBody>
      </p:sp>
      <p:sp>
        <p:nvSpPr>
          <p:cNvPr id="76813" name="Text Box 13"/>
          <p:cNvSpPr txBox="1">
            <a:spLocks noChangeArrowheads="1"/>
          </p:cNvSpPr>
          <p:nvPr/>
        </p:nvSpPr>
        <p:spPr bwMode="auto">
          <a:xfrm>
            <a:off x="3132138" y="6237288"/>
            <a:ext cx="735012" cy="304800"/>
          </a:xfrm>
          <a:prstGeom prst="rect">
            <a:avLst/>
          </a:prstGeom>
          <a:noFill/>
          <a:ln w="12700">
            <a:noFill/>
            <a:miter lim="800000"/>
            <a:headEnd type="none" w="sm" len="sm"/>
            <a:tailEnd type="none" w="sm" len="sm"/>
          </a:ln>
        </p:spPr>
        <p:txBody>
          <a:bodyPr wrap="none">
            <a:spAutoFit/>
          </a:bodyPr>
          <a:lstStyle/>
          <a:p>
            <a:r>
              <a:rPr lang="en-US" sz="1400" b="1">
                <a:solidFill>
                  <a:srgbClr val="FFFF00"/>
                </a:solidFill>
              </a:rPr>
              <a:t>Dentin</a:t>
            </a:r>
          </a:p>
        </p:txBody>
      </p:sp>
      <p:sp>
        <p:nvSpPr>
          <p:cNvPr id="76814" name="Rectangle 14"/>
          <p:cNvSpPr>
            <a:spLocks noChangeArrowheads="1"/>
          </p:cNvSpPr>
          <p:nvPr/>
        </p:nvSpPr>
        <p:spPr bwMode="auto">
          <a:xfrm>
            <a:off x="6732588" y="3716338"/>
            <a:ext cx="1412875" cy="244475"/>
          </a:xfrm>
          <a:prstGeom prst="rect">
            <a:avLst/>
          </a:prstGeom>
          <a:noFill/>
          <a:ln w="9525">
            <a:noFill/>
            <a:miter lim="800000"/>
            <a:headEnd/>
            <a:tailEnd/>
          </a:ln>
        </p:spPr>
        <p:txBody>
          <a:bodyPr wrap="none">
            <a:spAutoFit/>
          </a:bodyPr>
          <a:lstStyle/>
          <a:p>
            <a:pPr>
              <a:spcBef>
                <a:spcPct val="50000"/>
              </a:spcBef>
            </a:pPr>
            <a:r>
              <a:rPr lang="en-US" sz="1000"/>
              <a:t>(3000X magnification)</a:t>
            </a:r>
            <a:endParaRPr lang="en-US" sz="800"/>
          </a:p>
        </p:txBody>
      </p:sp>
      <p:sp>
        <p:nvSpPr>
          <p:cNvPr id="76815" name="Rectangle 15"/>
          <p:cNvSpPr>
            <a:spLocks noChangeArrowheads="1"/>
          </p:cNvSpPr>
          <p:nvPr/>
        </p:nvSpPr>
        <p:spPr bwMode="auto">
          <a:xfrm>
            <a:off x="3095625" y="3721100"/>
            <a:ext cx="1412875" cy="244475"/>
          </a:xfrm>
          <a:prstGeom prst="rect">
            <a:avLst/>
          </a:prstGeom>
          <a:noFill/>
          <a:ln w="9525">
            <a:noFill/>
            <a:miter lim="800000"/>
            <a:headEnd/>
            <a:tailEnd/>
          </a:ln>
        </p:spPr>
        <p:txBody>
          <a:bodyPr wrap="none">
            <a:spAutoFit/>
          </a:bodyPr>
          <a:lstStyle/>
          <a:p>
            <a:pPr>
              <a:spcBef>
                <a:spcPct val="50000"/>
              </a:spcBef>
            </a:pPr>
            <a:r>
              <a:rPr lang="en-US" sz="1000"/>
              <a:t>(1000X magnification)</a:t>
            </a:r>
            <a:endParaRPr lang="en-US" sz="800"/>
          </a:p>
        </p:txBody>
      </p:sp>
      <p:sp>
        <p:nvSpPr>
          <p:cNvPr id="76816" name="Rectangle 16"/>
          <p:cNvSpPr>
            <a:spLocks noChangeArrowheads="1"/>
          </p:cNvSpPr>
          <p:nvPr/>
        </p:nvSpPr>
        <p:spPr bwMode="auto">
          <a:xfrm>
            <a:off x="4895850" y="6632575"/>
            <a:ext cx="1412875" cy="244475"/>
          </a:xfrm>
          <a:prstGeom prst="rect">
            <a:avLst/>
          </a:prstGeom>
          <a:noFill/>
          <a:ln w="9525">
            <a:noFill/>
            <a:miter lim="800000"/>
            <a:headEnd/>
            <a:tailEnd/>
          </a:ln>
        </p:spPr>
        <p:txBody>
          <a:bodyPr wrap="none">
            <a:spAutoFit/>
          </a:bodyPr>
          <a:lstStyle/>
          <a:p>
            <a:pPr>
              <a:spcBef>
                <a:spcPct val="50000"/>
              </a:spcBef>
            </a:pPr>
            <a:r>
              <a:rPr lang="en-US" sz="1000"/>
              <a:t>(1000X magnification)</a:t>
            </a:r>
            <a:endParaRPr lang="en-US" sz="8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9025"/>
                                        </p:tgtEl>
                                        <p:attrNameLst>
                                          <p:attrName>style.visibility</p:attrName>
                                        </p:attrNameLst>
                                      </p:cBhvr>
                                      <p:to>
                                        <p:strVal val="visible"/>
                                      </p:to>
                                    </p:set>
                                    <p:animEffect transition="in" filter="wipe(left)">
                                      <p:cBhvr>
                                        <p:cTn id="7" dur="500"/>
                                        <p:tgtEl>
                                          <p:spTgt spid="769025"/>
                                        </p:tgtEl>
                                      </p:cBhvr>
                                    </p:animEffect>
                                  </p:childTnLst>
                                  <p:subTnLst>
                                    <p:animClr>
                                      <p:cBhvr override="childStyle">
                                        <p:cTn dur="1" fill="hold" display="0" masterRel="nextClick" afterEffect="1"/>
                                        <p:tgtEl>
                                          <p:spTgt spid="769025"/>
                                        </p:tgtEl>
                                        <p:attrNameLst>
                                          <p:attrName>ppt_c</p:attrName>
                                        </p:attrNameLst>
                                      </p:cBhvr>
                                      <p:to>
                                        <a:srgbClr val="777777"/>
                                      </p:to>
                                    </p:animClr>
                                  </p:subTnLst>
                                </p:cTn>
                              </p:par>
                            </p:childTnLst>
                          </p:cTn>
                        </p:par>
                        <p:par>
                          <p:cTn id="8" fill="hold">
                            <p:stCondLst>
                              <p:cond delay="500"/>
                            </p:stCondLst>
                            <p:childTnLst>
                              <p:par>
                                <p:cTn id="9" presetID="22" presetClass="entr" presetSubtype="8" fill="hold" nodeType="afterEffect">
                                  <p:stCondLst>
                                    <p:cond delay="2000"/>
                                  </p:stCondLst>
                                  <p:childTnLst>
                                    <p:set>
                                      <p:cBhvr>
                                        <p:cTn id="10" dur="1" fill="hold">
                                          <p:stCondLst>
                                            <p:cond delay="0"/>
                                          </p:stCondLst>
                                        </p:cTn>
                                        <p:tgtEl>
                                          <p:spTgt spid="769026"/>
                                        </p:tgtEl>
                                        <p:attrNameLst>
                                          <p:attrName>style.visibility</p:attrName>
                                        </p:attrNameLst>
                                      </p:cBhvr>
                                      <p:to>
                                        <p:strVal val="visible"/>
                                      </p:to>
                                    </p:set>
                                    <p:animEffect transition="in" filter="wipe(left)">
                                      <p:cBhvr>
                                        <p:cTn id="11" dur="500"/>
                                        <p:tgtEl>
                                          <p:spTgt spid="769026"/>
                                        </p:tgtEl>
                                      </p:cBhvr>
                                    </p:animEffect>
                                  </p:childTnLst>
                                </p:cTn>
                              </p:par>
                            </p:childTnLst>
                          </p:cTn>
                        </p:par>
                        <p:par>
                          <p:cTn id="12" fill="hold">
                            <p:stCondLst>
                              <p:cond delay="3000"/>
                            </p:stCondLst>
                            <p:childTnLst>
                              <p:par>
                                <p:cTn id="13" presetID="22" presetClass="entr" presetSubtype="8" fill="hold" nodeType="afterEffect">
                                  <p:stCondLst>
                                    <p:cond delay="2000"/>
                                  </p:stCondLst>
                                  <p:childTnLst>
                                    <p:set>
                                      <p:cBhvr>
                                        <p:cTn id="14" dur="1" fill="hold">
                                          <p:stCondLst>
                                            <p:cond delay="0"/>
                                          </p:stCondLst>
                                        </p:cTn>
                                        <p:tgtEl>
                                          <p:spTgt spid="769028"/>
                                        </p:tgtEl>
                                        <p:attrNameLst>
                                          <p:attrName>style.visibility</p:attrName>
                                        </p:attrNameLst>
                                      </p:cBhvr>
                                      <p:to>
                                        <p:strVal val="visible"/>
                                      </p:to>
                                    </p:set>
                                    <p:animEffect transition="in" filter="wipe(left)">
                                      <p:cBhvr>
                                        <p:cTn id="15" dur="500"/>
                                        <p:tgtEl>
                                          <p:spTgt spid="76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5"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381000" y="0"/>
            <a:ext cx="8229600" cy="1143000"/>
          </a:xfrm>
        </p:spPr>
        <p:txBody>
          <a:bodyPr/>
          <a:lstStyle/>
          <a:p>
            <a:pPr eaLnBrk="1" hangingPunct="1"/>
            <a:r>
              <a:rPr lang="en-US" sz="4000" dirty="0" smtClean="0">
                <a:solidFill>
                  <a:srgbClr val="0000FF"/>
                </a:solidFill>
                <a:latin typeface="Times New Roman" pitchFamily="18" charset="0"/>
              </a:rPr>
              <a:t>Application Technique – Sensitivity</a:t>
            </a:r>
            <a:endParaRPr lang="en-US" sz="2800" dirty="0" smtClean="0">
              <a:solidFill>
                <a:srgbClr val="0000FF"/>
              </a:solidFill>
              <a:latin typeface="Times New Roman" pitchFamily="18" charset="0"/>
            </a:endParaRPr>
          </a:p>
        </p:txBody>
      </p:sp>
      <p:pic>
        <p:nvPicPr>
          <p:cNvPr id="77827" name="Picture 3"/>
          <p:cNvPicPr>
            <a:picLocks noChangeAspect="1" noChangeArrowheads="1"/>
          </p:cNvPicPr>
          <p:nvPr/>
        </p:nvPicPr>
        <p:blipFill>
          <a:blip r:embed="rId3" cstate="print"/>
          <a:srcRect/>
          <a:stretch>
            <a:fillRect/>
          </a:stretch>
        </p:blipFill>
        <p:spPr bwMode="auto">
          <a:xfrm>
            <a:off x="3419475" y="1268413"/>
            <a:ext cx="1279525" cy="1174750"/>
          </a:xfrm>
          <a:prstGeom prst="rect">
            <a:avLst/>
          </a:prstGeom>
          <a:noFill/>
          <a:ln w="9525">
            <a:noFill/>
            <a:miter lim="800000"/>
            <a:headEnd/>
            <a:tailEnd/>
          </a:ln>
        </p:spPr>
      </p:pic>
      <p:pic>
        <p:nvPicPr>
          <p:cNvPr id="77828" name="Picture 4"/>
          <p:cNvPicPr>
            <a:picLocks noChangeAspect="1" noChangeArrowheads="1"/>
          </p:cNvPicPr>
          <p:nvPr/>
        </p:nvPicPr>
        <p:blipFill>
          <a:blip r:embed="rId4" cstate="print"/>
          <a:srcRect/>
          <a:stretch>
            <a:fillRect/>
          </a:stretch>
        </p:blipFill>
        <p:spPr bwMode="auto">
          <a:xfrm>
            <a:off x="3419475" y="2600325"/>
            <a:ext cx="1287463" cy="1177925"/>
          </a:xfrm>
          <a:prstGeom prst="rect">
            <a:avLst/>
          </a:prstGeom>
          <a:noFill/>
          <a:ln w="9525">
            <a:noFill/>
            <a:miter lim="800000"/>
            <a:headEnd/>
            <a:tailEnd/>
          </a:ln>
        </p:spPr>
      </p:pic>
      <p:sp>
        <p:nvSpPr>
          <p:cNvPr id="77829" name="Text Box 5"/>
          <p:cNvSpPr txBox="1">
            <a:spLocks noChangeArrowheads="1"/>
          </p:cNvSpPr>
          <p:nvPr/>
        </p:nvSpPr>
        <p:spPr bwMode="auto">
          <a:xfrm>
            <a:off x="1763713" y="1316038"/>
            <a:ext cx="1331912" cy="457200"/>
          </a:xfrm>
          <a:prstGeom prst="rect">
            <a:avLst/>
          </a:prstGeom>
          <a:noFill/>
          <a:ln w="9525">
            <a:noFill/>
            <a:miter lim="800000"/>
            <a:headEnd/>
            <a:tailEnd/>
          </a:ln>
        </p:spPr>
        <p:txBody>
          <a:bodyPr>
            <a:spAutoFit/>
          </a:bodyPr>
          <a:lstStyle/>
          <a:p>
            <a:pPr marL="177800" indent="-177800">
              <a:spcBef>
                <a:spcPct val="50000"/>
              </a:spcBef>
            </a:pPr>
            <a:r>
              <a:rPr lang="en-US" sz="1200" b="1">
                <a:solidFill>
                  <a:srgbClr val="4B63AE"/>
                </a:solidFill>
              </a:rPr>
              <a:t>1. Clean the tooth surface</a:t>
            </a:r>
          </a:p>
        </p:txBody>
      </p:sp>
      <p:sp>
        <p:nvSpPr>
          <p:cNvPr id="77830" name="Text Box 6"/>
          <p:cNvSpPr txBox="1">
            <a:spLocks noChangeArrowheads="1"/>
          </p:cNvSpPr>
          <p:nvPr/>
        </p:nvSpPr>
        <p:spPr bwMode="auto">
          <a:xfrm>
            <a:off x="1765300" y="2636838"/>
            <a:ext cx="1474788" cy="457200"/>
          </a:xfrm>
          <a:prstGeom prst="rect">
            <a:avLst/>
          </a:prstGeom>
          <a:noFill/>
          <a:ln w="9525">
            <a:noFill/>
            <a:miter lim="800000"/>
            <a:headEnd/>
            <a:tailEnd/>
          </a:ln>
        </p:spPr>
        <p:txBody>
          <a:bodyPr>
            <a:spAutoFit/>
          </a:bodyPr>
          <a:lstStyle/>
          <a:p>
            <a:pPr marL="177800" indent="-177800">
              <a:spcBef>
                <a:spcPct val="50000"/>
              </a:spcBef>
            </a:pPr>
            <a:r>
              <a:rPr lang="en-US" sz="1200" b="1">
                <a:solidFill>
                  <a:srgbClr val="4B63AE"/>
                </a:solidFill>
              </a:rPr>
              <a:t>2. Rinse with water</a:t>
            </a:r>
          </a:p>
        </p:txBody>
      </p:sp>
      <p:sp>
        <p:nvSpPr>
          <p:cNvPr id="77831" name="Text Box 7"/>
          <p:cNvSpPr txBox="1">
            <a:spLocks noChangeArrowheads="1"/>
          </p:cNvSpPr>
          <p:nvPr/>
        </p:nvSpPr>
        <p:spPr bwMode="auto">
          <a:xfrm>
            <a:off x="4679950" y="1268413"/>
            <a:ext cx="1223963" cy="822325"/>
          </a:xfrm>
          <a:prstGeom prst="rect">
            <a:avLst/>
          </a:prstGeom>
          <a:noFill/>
          <a:ln w="9525">
            <a:noFill/>
            <a:miter lim="800000"/>
            <a:headEnd/>
            <a:tailEnd/>
          </a:ln>
        </p:spPr>
        <p:txBody>
          <a:bodyPr>
            <a:spAutoFit/>
          </a:bodyPr>
          <a:lstStyle/>
          <a:p>
            <a:pPr marL="177800" indent="-177800">
              <a:spcBef>
                <a:spcPct val="50000"/>
              </a:spcBef>
            </a:pPr>
            <a:r>
              <a:rPr lang="en-US" sz="1200" b="1">
                <a:solidFill>
                  <a:srgbClr val="4B63AE"/>
                </a:solidFill>
              </a:rPr>
              <a:t>4. Dispense Vanish™ XT onto mixing pad</a:t>
            </a:r>
          </a:p>
        </p:txBody>
      </p:sp>
      <p:sp>
        <p:nvSpPr>
          <p:cNvPr id="77832" name="Text Box 8"/>
          <p:cNvSpPr txBox="1">
            <a:spLocks noChangeArrowheads="1"/>
          </p:cNvSpPr>
          <p:nvPr/>
        </p:nvSpPr>
        <p:spPr bwMode="auto">
          <a:xfrm>
            <a:off x="4681538" y="2636838"/>
            <a:ext cx="1295400" cy="1644650"/>
          </a:xfrm>
          <a:prstGeom prst="rect">
            <a:avLst/>
          </a:prstGeom>
          <a:noFill/>
          <a:ln w="9525">
            <a:noFill/>
            <a:miter lim="800000"/>
            <a:headEnd/>
            <a:tailEnd/>
          </a:ln>
        </p:spPr>
        <p:txBody>
          <a:bodyPr>
            <a:spAutoFit/>
          </a:bodyPr>
          <a:lstStyle/>
          <a:p>
            <a:pPr marL="177800" indent="-177800">
              <a:spcBef>
                <a:spcPct val="50000"/>
              </a:spcBef>
            </a:pPr>
            <a:r>
              <a:rPr lang="en-US" sz="1200" b="1">
                <a:solidFill>
                  <a:srgbClr val="4B63AE"/>
                </a:solidFill>
              </a:rPr>
              <a:t>5. Mix components together rapidly for 15 seconds</a:t>
            </a:r>
          </a:p>
          <a:p>
            <a:pPr marL="177800" indent="-177800">
              <a:spcBef>
                <a:spcPct val="50000"/>
              </a:spcBef>
            </a:pPr>
            <a:r>
              <a:rPr lang="en-US" sz="1200" b="1">
                <a:solidFill>
                  <a:srgbClr val="4B63AE"/>
                </a:solidFill>
              </a:rPr>
              <a:t>	(2.5 min. working time)</a:t>
            </a:r>
          </a:p>
        </p:txBody>
      </p:sp>
      <p:sp>
        <p:nvSpPr>
          <p:cNvPr id="77833" name="Text Box 9"/>
          <p:cNvSpPr txBox="1">
            <a:spLocks noChangeArrowheads="1"/>
          </p:cNvSpPr>
          <p:nvPr/>
        </p:nvSpPr>
        <p:spPr bwMode="auto">
          <a:xfrm>
            <a:off x="7596188" y="1311275"/>
            <a:ext cx="1223962" cy="1004888"/>
          </a:xfrm>
          <a:prstGeom prst="rect">
            <a:avLst/>
          </a:prstGeom>
          <a:noFill/>
          <a:ln w="9525">
            <a:noFill/>
            <a:miter lim="800000"/>
            <a:headEnd/>
            <a:tailEnd/>
          </a:ln>
        </p:spPr>
        <p:txBody>
          <a:bodyPr>
            <a:spAutoFit/>
          </a:bodyPr>
          <a:lstStyle/>
          <a:p>
            <a:pPr marL="177800" indent="-177800">
              <a:spcBef>
                <a:spcPct val="50000"/>
              </a:spcBef>
            </a:pPr>
            <a:r>
              <a:rPr lang="en-US" sz="1200" b="1">
                <a:solidFill>
                  <a:srgbClr val="4B63AE"/>
                </a:solidFill>
              </a:rPr>
              <a:t>6. Apply thin layer of Vanish XT to tooth surface</a:t>
            </a:r>
          </a:p>
        </p:txBody>
      </p:sp>
      <p:sp>
        <p:nvSpPr>
          <p:cNvPr id="77834" name="Text Box 10"/>
          <p:cNvSpPr txBox="1">
            <a:spLocks noChangeArrowheads="1"/>
          </p:cNvSpPr>
          <p:nvPr/>
        </p:nvSpPr>
        <p:spPr bwMode="auto">
          <a:xfrm>
            <a:off x="7596188" y="2600325"/>
            <a:ext cx="1223962" cy="639763"/>
          </a:xfrm>
          <a:prstGeom prst="rect">
            <a:avLst/>
          </a:prstGeom>
          <a:noFill/>
          <a:ln w="9525">
            <a:noFill/>
            <a:miter lim="800000"/>
            <a:headEnd/>
            <a:tailEnd/>
          </a:ln>
        </p:spPr>
        <p:txBody>
          <a:bodyPr>
            <a:spAutoFit/>
          </a:bodyPr>
          <a:lstStyle/>
          <a:p>
            <a:pPr marL="177800" indent="-177800">
              <a:spcBef>
                <a:spcPct val="50000"/>
              </a:spcBef>
            </a:pPr>
            <a:r>
              <a:rPr lang="en-US" sz="1200" b="1">
                <a:solidFill>
                  <a:srgbClr val="4B63AE"/>
                </a:solidFill>
              </a:rPr>
              <a:t>7. Light cure for 20 seconds</a:t>
            </a:r>
          </a:p>
        </p:txBody>
      </p:sp>
      <p:sp>
        <p:nvSpPr>
          <p:cNvPr id="77835" name="Text Box 11"/>
          <p:cNvSpPr txBox="1">
            <a:spLocks noChangeArrowheads="1"/>
          </p:cNvSpPr>
          <p:nvPr/>
        </p:nvSpPr>
        <p:spPr bwMode="auto">
          <a:xfrm>
            <a:off x="7596188" y="3976688"/>
            <a:ext cx="1223962" cy="1187450"/>
          </a:xfrm>
          <a:prstGeom prst="rect">
            <a:avLst/>
          </a:prstGeom>
          <a:noFill/>
          <a:ln w="9525">
            <a:noFill/>
            <a:miter lim="800000"/>
            <a:headEnd/>
            <a:tailEnd/>
          </a:ln>
        </p:spPr>
        <p:txBody>
          <a:bodyPr>
            <a:spAutoFit/>
          </a:bodyPr>
          <a:lstStyle/>
          <a:p>
            <a:pPr marL="177800" indent="-177800">
              <a:spcBef>
                <a:spcPct val="50000"/>
              </a:spcBef>
            </a:pPr>
            <a:r>
              <a:rPr lang="en-US" sz="1200" b="1">
                <a:solidFill>
                  <a:srgbClr val="4B63AE"/>
                </a:solidFill>
              </a:rPr>
              <a:t>8. Wipe the coating with a moist cotton applicator</a:t>
            </a:r>
          </a:p>
        </p:txBody>
      </p:sp>
      <p:pic>
        <p:nvPicPr>
          <p:cNvPr id="77836" name="Picture 12"/>
          <p:cNvPicPr>
            <a:picLocks noChangeAspect="1" noChangeArrowheads="1"/>
          </p:cNvPicPr>
          <p:nvPr/>
        </p:nvPicPr>
        <p:blipFill>
          <a:blip r:embed="rId5" cstate="print"/>
          <a:srcRect/>
          <a:stretch>
            <a:fillRect/>
          </a:stretch>
        </p:blipFill>
        <p:spPr bwMode="auto">
          <a:xfrm>
            <a:off x="539750" y="1268413"/>
            <a:ext cx="1260475" cy="1150937"/>
          </a:xfrm>
          <a:prstGeom prst="rect">
            <a:avLst/>
          </a:prstGeom>
          <a:noFill/>
          <a:ln w="9525">
            <a:noFill/>
            <a:miter lim="800000"/>
            <a:headEnd/>
            <a:tailEnd/>
          </a:ln>
        </p:spPr>
      </p:pic>
      <p:pic>
        <p:nvPicPr>
          <p:cNvPr id="77837" name="Picture 13"/>
          <p:cNvPicPr>
            <a:picLocks noChangeAspect="1" noChangeArrowheads="1"/>
          </p:cNvPicPr>
          <p:nvPr/>
        </p:nvPicPr>
        <p:blipFill>
          <a:blip r:embed="rId6" cstate="print"/>
          <a:srcRect/>
          <a:stretch>
            <a:fillRect/>
          </a:stretch>
        </p:blipFill>
        <p:spPr bwMode="auto">
          <a:xfrm>
            <a:off x="539750" y="2600325"/>
            <a:ext cx="1260475" cy="1169988"/>
          </a:xfrm>
          <a:prstGeom prst="rect">
            <a:avLst/>
          </a:prstGeom>
          <a:noFill/>
          <a:ln w="9525">
            <a:noFill/>
            <a:miter lim="800000"/>
            <a:headEnd/>
            <a:tailEnd/>
          </a:ln>
        </p:spPr>
      </p:pic>
      <p:pic>
        <p:nvPicPr>
          <p:cNvPr id="77838" name="Picture 14"/>
          <p:cNvPicPr>
            <a:picLocks noChangeAspect="1" noChangeArrowheads="1"/>
          </p:cNvPicPr>
          <p:nvPr/>
        </p:nvPicPr>
        <p:blipFill>
          <a:blip r:embed="rId7" cstate="print"/>
          <a:srcRect/>
          <a:stretch>
            <a:fillRect/>
          </a:stretch>
        </p:blipFill>
        <p:spPr bwMode="auto">
          <a:xfrm>
            <a:off x="6300788" y="1233488"/>
            <a:ext cx="1333500" cy="1220787"/>
          </a:xfrm>
          <a:prstGeom prst="rect">
            <a:avLst/>
          </a:prstGeom>
          <a:noFill/>
          <a:ln w="9525">
            <a:noFill/>
            <a:miter lim="800000"/>
            <a:headEnd/>
            <a:tailEnd/>
          </a:ln>
        </p:spPr>
      </p:pic>
      <p:pic>
        <p:nvPicPr>
          <p:cNvPr id="77839" name="Picture 15"/>
          <p:cNvPicPr>
            <a:picLocks noChangeAspect="1" noChangeArrowheads="1"/>
          </p:cNvPicPr>
          <p:nvPr/>
        </p:nvPicPr>
        <p:blipFill>
          <a:blip r:embed="rId8" cstate="print"/>
          <a:srcRect/>
          <a:stretch>
            <a:fillRect/>
          </a:stretch>
        </p:blipFill>
        <p:spPr bwMode="auto">
          <a:xfrm>
            <a:off x="6300788" y="2600325"/>
            <a:ext cx="1328737" cy="1219200"/>
          </a:xfrm>
          <a:prstGeom prst="rect">
            <a:avLst/>
          </a:prstGeom>
          <a:noFill/>
          <a:ln w="9525">
            <a:noFill/>
            <a:miter lim="800000"/>
            <a:headEnd/>
            <a:tailEnd/>
          </a:ln>
        </p:spPr>
      </p:pic>
      <p:pic>
        <p:nvPicPr>
          <p:cNvPr id="77840" name="Picture 16"/>
          <p:cNvPicPr>
            <a:picLocks noChangeAspect="1" noChangeArrowheads="1"/>
          </p:cNvPicPr>
          <p:nvPr/>
        </p:nvPicPr>
        <p:blipFill>
          <a:blip r:embed="rId9" cstate="print"/>
          <a:srcRect/>
          <a:stretch>
            <a:fillRect/>
          </a:stretch>
        </p:blipFill>
        <p:spPr bwMode="auto">
          <a:xfrm>
            <a:off x="6300788" y="3968750"/>
            <a:ext cx="1328737" cy="1219200"/>
          </a:xfrm>
          <a:prstGeom prst="rect">
            <a:avLst/>
          </a:prstGeom>
          <a:noFill/>
          <a:ln w="9525">
            <a:noFill/>
            <a:miter lim="800000"/>
            <a:headEnd/>
            <a:tailEnd/>
          </a:ln>
        </p:spPr>
      </p:pic>
      <p:cxnSp>
        <p:nvCxnSpPr>
          <p:cNvPr id="77841" name="AutoShape 17"/>
          <p:cNvCxnSpPr>
            <a:cxnSpLocks noChangeShapeType="1"/>
          </p:cNvCxnSpPr>
          <p:nvPr/>
        </p:nvCxnSpPr>
        <p:spPr bwMode="auto">
          <a:xfrm rot="5400000" flipH="1" flipV="1">
            <a:off x="4215606" y="1693069"/>
            <a:ext cx="1933575" cy="2236788"/>
          </a:xfrm>
          <a:prstGeom prst="bentConnector4">
            <a:avLst>
              <a:gd name="adj1" fmla="val -43435"/>
              <a:gd name="adj2" fmla="val 87505"/>
            </a:avLst>
          </a:prstGeom>
          <a:noFill/>
          <a:ln w="9525">
            <a:solidFill>
              <a:schemeClr val="tx1"/>
            </a:solidFill>
            <a:miter lim="800000"/>
            <a:headEnd/>
            <a:tailEnd type="triangle" w="med" len="med"/>
          </a:ln>
        </p:spPr>
      </p:cxnSp>
      <p:cxnSp>
        <p:nvCxnSpPr>
          <p:cNvPr id="77842" name="AutoShape 18"/>
          <p:cNvCxnSpPr>
            <a:cxnSpLocks noChangeShapeType="1"/>
          </p:cNvCxnSpPr>
          <p:nvPr/>
        </p:nvCxnSpPr>
        <p:spPr bwMode="auto">
          <a:xfrm>
            <a:off x="1169988" y="2419350"/>
            <a:ext cx="0" cy="180975"/>
          </a:xfrm>
          <a:prstGeom prst="straightConnector1">
            <a:avLst/>
          </a:prstGeom>
          <a:noFill/>
          <a:ln w="9525">
            <a:solidFill>
              <a:schemeClr val="tx1"/>
            </a:solidFill>
            <a:round/>
            <a:headEnd/>
            <a:tailEnd type="triangle" w="med" len="med"/>
          </a:ln>
        </p:spPr>
      </p:cxnSp>
      <p:cxnSp>
        <p:nvCxnSpPr>
          <p:cNvPr id="77843" name="AutoShape 19"/>
          <p:cNvCxnSpPr>
            <a:cxnSpLocks noChangeShapeType="1"/>
          </p:cNvCxnSpPr>
          <p:nvPr/>
        </p:nvCxnSpPr>
        <p:spPr bwMode="auto">
          <a:xfrm>
            <a:off x="4059238" y="2443163"/>
            <a:ext cx="4762" cy="157162"/>
          </a:xfrm>
          <a:prstGeom prst="straightConnector1">
            <a:avLst/>
          </a:prstGeom>
          <a:noFill/>
          <a:ln w="9525">
            <a:solidFill>
              <a:schemeClr val="tx1"/>
            </a:solidFill>
            <a:round/>
            <a:headEnd/>
            <a:tailEnd type="triangle" w="med" len="med"/>
          </a:ln>
        </p:spPr>
      </p:cxnSp>
      <p:cxnSp>
        <p:nvCxnSpPr>
          <p:cNvPr id="77844" name="AutoShape 20"/>
          <p:cNvCxnSpPr>
            <a:cxnSpLocks noChangeShapeType="1"/>
          </p:cNvCxnSpPr>
          <p:nvPr/>
        </p:nvCxnSpPr>
        <p:spPr bwMode="auto">
          <a:xfrm flipH="1">
            <a:off x="6965950" y="2454275"/>
            <a:ext cx="1588" cy="146050"/>
          </a:xfrm>
          <a:prstGeom prst="straightConnector1">
            <a:avLst/>
          </a:prstGeom>
          <a:noFill/>
          <a:ln w="9525">
            <a:solidFill>
              <a:schemeClr val="tx1"/>
            </a:solidFill>
            <a:round/>
            <a:headEnd/>
            <a:tailEnd type="triangle" w="med" len="med"/>
          </a:ln>
        </p:spPr>
      </p:cxnSp>
      <p:cxnSp>
        <p:nvCxnSpPr>
          <p:cNvPr id="77845" name="AutoShape 21"/>
          <p:cNvCxnSpPr>
            <a:cxnSpLocks noChangeShapeType="1"/>
          </p:cNvCxnSpPr>
          <p:nvPr/>
        </p:nvCxnSpPr>
        <p:spPr bwMode="auto">
          <a:xfrm>
            <a:off x="6965950" y="3819525"/>
            <a:ext cx="0" cy="149225"/>
          </a:xfrm>
          <a:prstGeom prst="straightConnector1">
            <a:avLst/>
          </a:prstGeom>
          <a:noFill/>
          <a:ln w="9525">
            <a:solidFill>
              <a:schemeClr val="tx1"/>
            </a:solidFill>
            <a:round/>
            <a:headEnd/>
            <a:tailEnd type="triangle" w="med" len="med"/>
          </a:ln>
        </p:spPr>
      </p:cxnSp>
      <p:pic>
        <p:nvPicPr>
          <p:cNvPr id="77846" name="Picture 22"/>
          <p:cNvPicPr>
            <a:picLocks noChangeAspect="1" noChangeArrowheads="1"/>
          </p:cNvPicPr>
          <p:nvPr/>
        </p:nvPicPr>
        <p:blipFill>
          <a:blip r:embed="rId10" cstate="print"/>
          <a:srcRect/>
          <a:stretch>
            <a:fillRect/>
          </a:stretch>
        </p:blipFill>
        <p:spPr bwMode="auto">
          <a:xfrm>
            <a:off x="533400" y="3962400"/>
            <a:ext cx="1273175" cy="1157288"/>
          </a:xfrm>
          <a:prstGeom prst="rect">
            <a:avLst/>
          </a:prstGeom>
          <a:noFill/>
          <a:ln w="9525">
            <a:noFill/>
            <a:miter lim="800000"/>
            <a:headEnd/>
            <a:tailEnd/>
          </a:ln>
        </p:spPr>
      </p:pic>
      <p:sp>
        <p:nvSpPr>
          <p:cNvPr id="77847" name="Line 23"/>
          <p:cNvSpPr>
            <a:spLocks noChangeShapeType="1"/>
          </p:cNvSpPr>
          <p:nvPr/>
        </p:nvSpPr>
        <p:spPr bwMode="auto">
          <a:xfrm>
            <a:off x="1143000" y="3733800"/>
            <a:ext cx="0" cy="228600"/>
          </a:xfrm>
          <a:prstGeom prst="line">
            <a:avLst/>
          </a:prstGeom>
          <a:noFill/>
          <a:ln w="9525">
            <a:solidFill>
              <a:schemeClr val="tx1"/>
            </a:solidFill>
            <a:round/>
            <a:headEnd/>
            <a:tailEnd type="triangle" w="med" len="med"/>
          </a:ln>
        </p:spPr>
        <p:txBody>
          <a:bodyPr/>
          <a:lstStyle/>
          <a:p>
            <a:endParaRPr lang="en-US"/>
          </a:p>
        </p:txBody>
      </p:sp>
      <p:sp>
        <p:nvSpPr>
          <p:cNvPr id="77848" name="Line 24"/>
          <p:cNvSpPr>
            <a:spLocks noChangeShapeType="1"/>
          </p:cNvSpPr>
          <p:nvPr/>
        </p:nvSpPr>
        <p:spPr bwMode="auto">
          <a:xfrm>
            <a:off x="1143000" y="5105400"/>
            <a:ext cx="0" cy="304800"/>
          </a:xfrm>
          <a:prstGeom prst="line">
            <a:avLst/>
          </a:prstGeom>
          <a:noFill/>
          <a:ln w="9525">
            <a:solidFill>
              <a:schemeClr val="tx1"/>
            </a:solidFill>
            <a:round/>
            <a:headEnd/>
            <a:tailEnd/>
          </a:ln>
        </p:spPr>
        <p:txBody>
          <a:bodyPr/>
          <a:lstStyle/>
          <a:p>
            <a:endParaRPr lang="en-US"/>
          </a:p>
        </p:txBody>
      </p:sp>
      <p:sp>
        <p:nvSpPr>
          <p:cNvPr id="77849" name="Line 25"/>
          <p:cNvSpPr>
            <a:spLocks noChangeShapeType="1"/>
          </p:cNvSpPr>
          <p:nvPr/>
        </p:nvSpPr>
        <p:spPr bwMode="auto">
          <a:xfrm>
            <a:off x="1143000" y="5410200"/>
            <a:ext cx="1447800" cy="0"/>
          </a:xfrm>
          <a:prstGeom prst="line">
            <a:avLst/>
          </a:prstGeom>
          <a:noFill/>
          <a:ln w="9525">
            <a:solidFill>
              <a:schemeClr val="tx1"/>
            </a:solidFill>
            <a:round/>
            <a:headEnd/>
            <a:tailEnd/>
          </a:ln>
        </p:spPr>
        <p:txBody>
          <a:bodyPr/>
          <a:lstStyle/>
          <a:p>
            <a:endParaRPr lang="en-US"/>
          </a:p>
        </p:txBody>
      </p:sp>
      <p:sp>
        <p:nvSpPr>
          <p:cNvPr id="77850" name="Line 26"/>
          <p:cNvSpPr>
            <a:spLocks noChangeShapeType="1"/>
          </p:cNvSpPr>
          <p:nvPr/>
        </p:nvSpPr>
        <p:spPr bwMode="auto">
          <a:xfrm>
            <a:off x="2590800" y="5410200"/>
            <a:ext cx="533400" cy="0"/>
          </a:xfrm>
          <a:prstGeom prst="line">
            <a:avLst/>
          </a:prstGeom>
          <a:noFill/>
          <a:ln w="9525">
            <a:solidFill>
              <a:schemeClr val="tx1"/>
            </a:solidFill>
            <a:round/>
            <a:headEnd/>
            <a:tailEnd/>
          </a:ln>
        </p:spPr>
        <p:txBody>
          <a:bodyPr/>
          <a:lstStyle/>
          <a:p>
            <a:endParaRPr lang="en-US"/>
          </a:p>
        </p:txBody>
      </p:sp>
      <p:sp>
        <p:nvSpPr>
          <p:cNvPr id="77851" name="Line 27"/>
          <p:cNvSpPr>
            <a:spLocks noChangeShapeType="1"/>
          </p:cNvSpPr>
          <p:nvPr/>
        </p:nvSpPr>
        <p:spPr bwMode="auto">
          <a:xfrm flipV="1">
            <a:off x="3124200" y="2057400"/>
            <a:ext cx="0" cy="3352800"/>
          </a:xfrm>
          <a:prstGeom prst="line">
            <a:avLst/>
          </a:prstGeom>
          <a:noFill/>
          <a:ln w="9525">
            <a:solidFill>
              <a:schemeClr val="tx1"/>
            </a:solidFill>
            <a:round/>
            <a:headEnd/>
            <a:tailEnd/>
          </a:ln>
        </p:spPr>
        <p:txBody>
          <a:bodyPr/>
          <a:lstStyle/>
          <a:p>
            <a:endParaRPr lang="en-US"/>
          </a:p>
        </p:txBody>
      </p:sp>
      <p:sp>
        <p:nvSpPr>
          <p:cNvPr id="77852" name="Line 28"/>
          <p:cNvSpPr>
            <a:spLocks noChangeShapeType="1"/>
          </p:cNvSpPr>
          <p:nvPr/>
        </p:nvSpPr>
        <p:spPr bwMode="auto">
          <a:xfrm>
            <a:off x="3124200" y="2057400"/>
            <a:ext cx="304800" cy="0"/>
          </a:xfrm>
          <a:prstGeom prst="line">
            <a:avLst/>
          </a:prstGeom>
          <a:noFill/>
          <a:ln w="9525">
            <a:solidFill>
              <a:schemeClr val="tx1"/>
            </a:solidFill>
            <a:round/>
            <a:headEnd/>
            <a:tailEnd type="triangle" w="med" len="med"/>
          </a:ln>
        </p:spPr>
        <p:txBody>
          <a:bodyPr/>
          <a:lstStyle/>
          <a:p>
            <a:endParaRPr lang="en-US"/>
          </a:p>
        </p:txBody>
      </p:sp>
      <p:sp>
        <p:nvSpPr>
          <p:cNvPr id="77853" name="Text Box 29"/>
          <p:cNvSpPr txBox="1">
            <a:spLocks noChangeArrowheads="1"/>
          </p:cNvSpPr>
          <p:nvPr/>
        </p:nvSpPr>
        <p:spPr bwMode="auto">
          <a:xfrm>
            <a:off x="2270125" y="3846513"/>
            <a:ext cx="247650" cy="366712"/>
          </a:xfrm>
          <a:prstGeom prst="rect">
            <a:avLst/>
          </a:prstGeom>
          <a:noFill/>
          <a:ln w="9525">
            <a:noFill/>
            <a:miter lim="800000"/>
            <a:headEnd/>
            <a:tailEnd/>
          </a:ln>
        </p:spPr>
        <p:txBody>
          <a:bodyPr wrap="none">
            <a:spAutoFit/>
          </a:bodyPr>
          <a:lstStyle/>
          <a:p>
            <a:r>
              <a:rPr lang="en-US"/>
              <a:t> </a:t>
            </a:r>
          </a:p>
        </p:txBody>
      </p:sp>
      <p:sp>
        <p:nvSpPr>
          <p:cNvPr id="77854" name="Text Box 30"/>
          <p:cNvSpPr txBox="1">
            <a:spLocks noChangeArrowheads="1"/>
          </p:cNvSpPr>
          <p:nvPr/>
        </p:nvSpPr>
        <p:spPr bwMode="auto">
          <a:xfrm>
            <a:off x="1812925" y="4071938"/>
            <a:ext cx="1084263" cy="639762"/>
          </a:xfrm>
          <a:prstGeom prst="rect">
            <a:avLst/>
          </a:prstGeom>
          <a:noFill/>
          <a:ln w="9525">
            <a:noFill/>
            <a:miter lim="800000"/>
            <a:headEnd/>
            <a:tailEnd/>
          </a:ln>
        </p:spPr>
        <p:txBody>
          <a:bodyPr wrap="none">
            <a:spAutoFit/>
          </a:bodyPr>
          <a:lstStyle/>
          <a:p>
            <a:r>
              <a:rPr lang="en-US" sz="1200" b="1">
                <a:solidFill>
                  <a:srgbClr val="4B63AE"/>
                </a:solidFill>
              </a:rPr>
              <a:t>3. Dry with</a:t>
            </a:r>
          </a:p>
          <a:p>
            <a:r>
              <a:rPr lang="en-US" sz="1200" b="1">
                <a:solidFill>
                  <a:srgbClr val="4B63AE"/>
                </a:solidFill>
              </a:rPr>
              <a:t>    cotton </a:t>
            </a:r>
          </a:p>
          <a:p>
            <a:r>
              <a:rPr lang="en-US" sz="1200" b="1">
                <a:solidFill>
                  <a:srgbClr val="4B63AE"/>
                </a:solidFill>
              </a:rPr>
              <a:t>    applicator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left)">
                                      <p:cBhvr>
                                        <p:cTn id="7" dur="500"/>
                                        <p:tgtEl>
                                          <p:spTgt spid="60417"/>
                                        </p:tgtEl>
                                      </p:cBhvr>
                                    </p:animEffect>
                                  </p:childTnLst>
                                  <p:subTnLst>
                                    <p:animClr>
                                      <p:cBhvr override="childStyle">
                                        <p:cTn dur="1" fill="hold" display="0" masterRel="nextClick" afterEffect="1"/>
                                        <p:tgtEl>
                                          <p:spTgt spid="60417"/>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52400"/>
            <a:ext cx="8229600" cy="1143000"/>
          </a:xfrm>
        </p:spPr>
        <p:txBody>
          <a:bodyPr/>
          <a:lstStyle/>
          <a:p>
            <a:pPr eaLnBrk="1" hangingPunct="1"/>
            <a:r>
              <a:rPr lang="en-US" sz="4800" b="1" u="sng" smtClean="0"/>
              <a:t>Xylitol</a:t>
            </a:r>
            <a:r>
              <a:rPr lang="en-US" sz="4000" smtClean="0"/>
              <a:t/>
            </a:r>
            <a:br>
              <a:rPr lang="en-US" sz="4000" smtClean="0"/>
            </a:br>
            <a:endParaRPr lang="en-US" sz="2800" smtClean="0"/>
          </a:p>
        </p:txBody>
      </p:sp>
      <p:sp>
        <p:nvSpPr>
          <p:cNvPr id="78851" name="Rectangle 3"/>
          <p:cNvSpPr>
            <a:spLocks noGrp="1" noChangeArrowheads="1"/>
          </p:cNvSpPr>
          <p:nvPr>
            <p:ph idx="1"/>
          </p:nvPr>
        </p:nvSpPr>
        <p:spPr>
          <a:xfrm>
            <a:off x="228600" y="1143000"/>
            <a:ext cx="8915400" cy="5257800"/>
          </a:xfrm>
        </p:spPr>
        <p:txBody>
          <a:bodyPr/>
          <a:lstStyle/>
          <a:p>
            <a:pPr eaLnBrk="1" hangingPunct="1">
              <a:buClr>
                <a:srgbClr val="FF0000"/>
              </a:buClr>
            </a:pPr>
            <a:r>
              <a:rPr lang="en-US" sz="2000" smtClean="0">
                <a:solidFill>
                  <a:srgbClr val="0000FF"/>
                </a:solidFill>
                <a:latin typeface="Times New Roman" pitchFamily="18" charset="0"/>
              </a:rPr>
              <a:t>May reduce the risk of tooth decay</a:t>
            </a:r>
          </a:p>
          <a:p>
            <a:pPr lvl="1" eaLnBrk="1" hangingPunct="1">
              <a:buClr>
                <a:srgbClr val="FF0000"/>
              </a:buClr>
            </a:pPr>
            <a:r>
              <a:rPr lang="en-US" sz="2000" smtClean="0">
                <a:solidFill>
                  <a:srgbClr val="0000FF"/>
                </a:solidFill>
                <a:latin typeface="Times New Roman" pitchFamily="18" charset="0"/>
              </a:rPr>
              <a:t>Certain bacteria (i.e. strep mutans) can’t digest xylitol</a:t>
            </a:r>
          </a:p>
          <a:p>
            <a:pPr lvl="2" eaLnBrk="1" hangingPunct="1">
              <a:buClr>
                <a:srgbClr val="FF0000"/>
              </a:buClr>
            </a:pPr>
            <a:r>
              <a:rPr lang="en-US" sz="2000" smtClean="0">
                <a:solidFill>
                  <a:srgbClr val="0000FF"/>
                </a:solidFill>
                <a:latin typeface="Times New Roman" pitchFamily="18" charset="0"/>
              </a:rPr>
              <a:t>They can’t create the destructive acids that demineralize enamel</a:t>
            </a:r>
          </a:p>
          <a:p>
            <a:pPr eaLnBrk="1" hangingPunct="1">
              <a:buClr>
                <a:srgbClr val="FF0000"/>
              </a:buClr>
            </a:pPr>
            <a:r>
              <a:rPr lang="en-US" sz="2000" smtClean="0">
                <a:solidFill>
                  <a:srgbClr val="0000FF"/>
                </a:solidFill>
                <a:latin typeface="Times New Roman" pitchFamily="18" charset="0"/>
              </a:rPr>
              <a:t>Helps promote saliva flow to neutralize pH of mouth</a:t>
            </a:r>
          </a:p>
          <a:p>
            <a:pPr eaLnBrk="1" hangingPunct="1">
              <a:buClr>
                <a:srgbClr val="FF0000"/>
              </a:buClr>
            </a:pPr>
            <a:r>
              <a:rPr lang="en-US" sz="2000" smtClean="0">
                <a:solidFill>
                  <a:srgbClr val="0000FF"/>
                </a:solidFill>
                <a:latin typeface="Times New Roman" pitchFamily="18" charset="0"/>
              </a:rPr>
              <a:t>Readily available</a:t>
            </a:r>
          </a:p>
          <a:p>
            <a:pPr lvl="1" eaLnBrk="1" hangingPunct="1">
              <a:buClr>
                <a:srgbClr val="FF0000"/>
              </a:buClr>
            </a:pPr>
            <a:r>
              <a:rPr lang="en-US" sz="2000" smtClean="0">
                <a:solidFill>
                  <a:srgbClr val="0000FF"/>
                </a:solidFill>
                <a:latin typeface="Times New Roman" pitchFamily="18" charset="0"/>
              </a:rPr>
              <a:t>Gums</a:t>
            </a:r>
          </a:p>
          <a:p>
            <a:pPr lvl="1" eaLnBrk="1" hangingPunct="1">
              <a:buClr>
                <a:srgbClr val="FF0000"/>
              </a:buClr>
            </a:pPr>
            <a:r>
              <a:rPr lang="en-US" sz="2000" smtClean="0">
                <a:solidFill>
                  <a:srgbClr val="0000FF"/>
                </a:solidFill>
                <a:latin typeface="Times New Roman" pitchFamily="18" charset="0"/>
              </a:rPr>
              <a:t>Candies (mints)</a:t>
            </a:r>
          </a:p>
          <a:p>
            <a:pPr eaLnBrk="1" hangingPunct="1">
              <a:buClr>
                <a:srgbClr val="FF0000"/>
              </a:buClr>
            </a:pPr>
            <a:r>
              <a:rPr lang="en-US" sz="2000" smtClean="0">
                <a:solidFill>
                  <a:srgbClr val="0000FF"/>
                </a:solidFill>
                <a:latin typeface="Times New Roman" pitchFamily="18" charset="0"/>
              </a:rPr>
              <a:t>Requires long-term therapy</a:t>
            </a:r>
          </a:p>
          <a:p>
            <a:pPr eaLnBrk="1" hangingPunct="1">
              <a:buClr>
                <a:srgbClr val="FF0000"/>
              </a:buClr>
            </a:pPr>
            <a:r>
              <a:rPr lang="en-US" sz="2000" smtClean="0">
                <a:solidFill>
                  <a:srgbClr val="0000FF"/>
                </a:solidFill>
                <a:latin typeface="Times New Roman" pitchFamily="18" charset="0"/>
              </a:rPr>
              <a:t>Patient compliance is needed</a:t>
            </a:r>
          </a:p>
          <a:p>
            <a:pPr eaLnBrk="1" hangingPunct="1">
              <a:buClr>
                <a:srgbClr val="FF0000"/>
              </a:buClr>
            </a:pPr>
            <a:r>
              <a:rPr lang="en-US" sz="2000" smtClean="0">
                <a:solidFill>
                  <a:srgbClr val="0000FF"/>
                </a:solidFill>
                <a:latin typeface="Times New Roman" pitchFamily="18" charset="0"/>
              </a:rPr>
              <a:t>Acts as laxative in high quantity</a:t>
            </a:r>
          </a:p>
          <a:p>
            <a:pPr eaLnBrk="1" hangingPunct="1">
              <a:buClr>
                <a:srgbClr val="FF0000"/>
              </a:buClr>
            </a:pPr>
            <a:r>
              <a:rPr lang="en-US" sz="2000" smtClean="0">
                <a:solidFill>
                  <a:srgbClr val="0000FF"/>
                </a:solidFill>
                <a:latin typeface="Times New Roman" pitchFamily="18" charset="0"/>
              </a:rPr>
              <a:t>Caries Risk patients must use 100% Xylitol</a:t>
            </a:r>
          </a:p>
          <a:p>
            <a:pPr lvl="1" eaLnBrk="1" hangingPunct="1">
              <a:buClr>
                <a:srgbClr val="FF0000"/>
              </a:buClr>
            </a:pPr>
            <a:r>
              <a:rPr lang="en-US" sz="2000" smtClean="0">
                <a:solidFill>
                  <a:srgbClr val="0000FF"/>
                </a:solidFill>
                <a:latin typeface="Times New Roman" pitchFamily="18" charset="0"/>
              </a:rPr>
              <a:t>Moderate Risk 2 grams 3 times a day</a:t>
            </a:r>
          </a:p>
          <a:p>
            <a:pPr lvl="1" eaLnBrk="1" hangingPunct="1">
              <a:buClr>
                <a:srgbClr val="FF0000"/>
              </a:buClr>
            </a:pPr>
            <a:r>
              <a:rPr lang="en-US" sz="2000" smtClean="0">
                <a:solidFill>
                  <a:srgbClr val="0000FF"/>
                </a:solidFill>
                <a:latin typeface="Times New Roman" pitchFamily="18" charset="0"/>
              </a:rPr>
              <a:t>High Risk – 2 grams 5 times a day</a:t>
            </a:r>
          </a:p>
          <a:p>
            <a:pPr eaLnBrk="1" hangingPunct="1">
              <a:buClr>
                <a:srgbClr val="FF0000"/>
              </a:buClr>
            </a:pPr>
            <a:endParaRPr lang="en-US" sz="2400" smtClean="0">
              <a:solidFill>
                <a:srgbClr val="0000FF"/>
              </a:solidFill>
              <a:latin typeface="Times New Roman" pitchFamily="18" charset="0"/>
            </a:endParaRPr>
          </a:p>
          <a:p>
            <a:pPr eaLnBrk="1" hangingPunct="1"/>
            <a:endParaRPr lang="en-US" sz="2400" smtClean="0">
              <a:solidFill>
                <a:schemeClr val="bg1"/>
              </a:solidFill>
            </a:endParaRPr>
          </a:p>
          <a:p>
            <a:pPr eaLnBrk="1" hangingPunct="1"/>
            <a:endParaRPr lang="en-US" smtClean="0"/>
          </a:p>
        </p:txBody>
      </p:sp>
      <p:pic>
        <p:nvPicPr>
          <p:cNvPr id="78852" name="Picture 4"/>
          <p:cNvPicPr>
            <a:picLocks noChangeAspect="1" noChangeArrowheads="1"/>
          </p:cNvPicPr>
          <p:nvPr/>
        </p:nvPicPr>
        <p:blipFill>
          <a:blip r:embed="rId3" cstate="print"/>
          <a:srcRect/>
          <a:stretch>
            <a:fillRect/>
          </a:stretch>
        </p:blipFill>
        <p:spPr bwMode="auto">
          <a:xfrm>
            <a:off x="5715000" y="3581400"/>
            <a:ext cx="2743200" cy="1981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219200" y="533400"/>
            <a:ext cx="7924800" cy="582613"/>
          </a:xfrm>
        </p:spPr>
        <p:txBody>
          <a:bodyPr lIns="0" tIns="0" rIns="0" bIns="0" anchor="t"/>
          <a:lstStyle/>
          <a:p>
            <a:pPr eaLnBrk="1" hangingPunct="1"/>
            <a:r>
              <a:rPr lang="en-US" sz="5400" b="1" i="1" smtClean="0">
                <a:solidFill>
                  <a:srgbClr val="0000FF"/>
                </a:solidFill>
                <a:latin typeface="Times New Roman" pitchFamily="18" charset="0"/>
              </a:rPr>
              <a:t>Restoration Protection</a:t>
            </a:r>
            <a:br>
              <a:rPr lang="en-US" sz="5400" b="1" i="1" smtClean="0">
                <a:solidFill>
                  <a:srgbClr val="0000FF"/>
                </a:solidFill>
                <a:latin typeface="Times New Roman" pitchFamily="18" charset="0"/>
              </a:rPr>
            </a:br>
            <a:r>
              <a:rPr lang="en-US" sz="4000" b="1" i="1" smtClean="0">
                <a:solidFill>
                  <a:srgbClr val="0000FF"/>
                </a:solidFill>
              </a:rPr>
              <a:t>One treatment in two parts</a:t>
            </a:r>
            <a:endParaRPr lang="en-US" sz="6600" b="1" i="1" smtClean="0">
              <a:solidFill>
                <a:srgbClr val="0000FF"/>
              </a:solidFill>
            </a:endParaRPr>
          </a:p>
        </p:txBody>
      </p:sp>
      <p:sp>
        <p:nvSpPr>
          <p:cNvPr id="79875" name="Rectangle 3"/>
          <p:cNvSpPr>
            <a:spLocks noGrp="1" noChangeArrowheads="1"/>
          </p:cNvSpPr>
          <p:nvPr>
            <p:ph type="body" idx="4294967295"/>
          </p:nvPr>
        </p:nvSpPr>
        <p:spPr>
          <a:xfrm>
            <a:off x="1371600" y="2209800"/>
            <a:ext cx="7772400" cy="3530600"/>
          </a:xfrm>
        </p:spPr>
        <p:txBody>
          <a:bodyPr lIns="0" tIns="0" rIns="0" bIns="0"/>
          <a:lstStyle/>
          <a:p>
            <a:pPr eaLnBrk="1" hangingPunct="1"/>
            <a:r>
              <a:rPr lang="en-US" sz="2400" b="1" smtClean="0">
                <a:latin typeface="Times New Roman" pitchFamily="18" charset="0"/>
              </a:rPr>
              <a:t>Home care review </a:t>
            </a:r>
          </a:p>
          <a:p>
            <a:pPr eaLnBrk="1" hangingPunct="1">
              <a:buFontTx/>
              <a:buNone/>
            </a:pPr>
            <a:endParaRPr lang="en-US" sz="2400" b="1" smtClean="0">
              <a:latin typeface="Times New Roman" pitchFamily="18" charset="0"/>
            </a:endParaRPr>
          </a:p>
          <a:p>
            <a:pPr eaLnBrk="1" hangingPunct="1"/>
            <a:r>
              <a:rPr lang="en-US" sz="2400" b="1" smtClean="0">
                <a:latin typeface="Times New Roman" pitchFamily="18" charset="0"/>
              </a:rPr>
              <a:t>In office varnish with TCP for sensitivity and caries protection </a:t>
            </a:r>
            <a:r>
              <a:rPr lang="en-US" sz="1800" b="1" smtClean="0">
                <a:latin typeface="Times New Roman" pitchFamily="18" charset="0"/>
              </a:rPr>
              <a:t>(off label).</a:t>
            </a:r>
          </a:p>
          <a:p>
            <a:pPr lvl="1" eaLnBrk="1" hangingPunct="1"/>
            <a:endParaRPr lang="en-US" sz="2000" b="1" smtClean="0">
              <a:latin typeface="Times New Roman" pitchFamily="18" charset="0"/>
            </a:endParaRPr>
          </a:p>
          <a:p>
            <a:pPr eaLnBrk="1" hangingPunct="1"/>
            <a:r>
              <a:rPr lang="en-US" sz="2800" b="1" smtClean="0">
                <a:latin typeface="Times New Roman" pitchFamily="18" charset="0"/>
              </a:rPr>
              <a:t> </a:t>
            </a:r>
            <a:r>
              <a:rPr lang="en-US" sz="2400" b="1" smtClean="0">
                <a:latin typeface="Times New Roman" pitchFamily="18" charset="0"/>
              </a:rPr>
              <a:t>Home care 5000 ppm with TCP for caries protection and sensitivity </a:t>
            </a:r>
            <a:r>
              <a:rPr lang="en-US" sz="2000" b="1" smtClean="0">
                <a:latin typeface="Times New Roman" pitchFamily="18" charset="0"/>
              </a:rPr>
              <a:t>(</a:t>
            </a:r>
            <a:r>
              <a:rPr lang="en-US" sz="1800" b="1" smtClean="0">
                <a:latin typeface="Times New Roman" pitchFamily="18" charset="0"/>
              </a:rPr>
              <a:t>off label)  </a:t>
            </a:r>
          </a:p>
          <a:p>
            <a:pPr eaLnBrk="1" hangingPunct="1">
              <a:buFontTx/>
              <a:buNone/>
            </a:pPr>
            <a:endParaRPr lang="en-US" sz="2800" smtClean="0">
              <a:latin typeface="Times New Roman" pitchFamily="18" charset="0"/>
            </a:endParaRPr>
          </a:p>
          <a:p>
            <a:pPr eaLnBrk="1" hangingPunct="1">
              <a:buFontTx/>
              <a:buNone/>
            </a:pPr>
            <a:r>
              <a:rPr lang="en-US" sz="2800" b="1" i="1" smtClean="0">
                <a:latin typeface="Times New Roman" pitchFamily="18" charset="0"/>
              </a:rPr>
              <a:t>    </a:t>
            </a:r>
            <a:r>
              <a:rPr lang="en-US" sz="2800" b="1" i="1" smtClean="0">
                <a:solidFill>
                  <a:srgbClr val="FF0000"/>
                </a:solidFill>
                <a:latin typeface="Times New Roman" pitchFamily="18" charset="0"/>
              </a:rPr>
              <a:t>Treat the symptom and the cause.</a:t>
            </a:r>
          </a:p>
          <a:p>
            <a:pPr eaLnBrk="1" hangingPunct="1">
              <a:buFontTx/>
              <a:buNone/>
            </a:pPr>
            <a:endParaRPr lang="en-US" sz="2800" smtClean="0">
              <a:solidFill>
                <a:srgbClr val="FF0000"/>
              </a:solidFill>
              <a:latin typeface="Times New Roman" pitchFamily="18" charset="0"/>
            </a:endParaRPr>
          </a:p>
          <a:p>
            <a:pPr eaLnBrk="1" hangingPunct="1">
              <a:buFontTx/>
              <a:buNone/>
            </a:pPr>
            <a:endParaRPr lang="en-US" smtClean="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219200" y="228600"/>
            <a:ext cx="7924800" cy="493713"/>
          </a:xfrm>
        </p:spPr>
        <p:txBody>
          <a:bodyPr lIns="0" tIns="0" rIns="0" bIns="0" anchor="t"/>
          <a:lstStyle/>
          <a:p>
            <a:pPr eaLnBrk="1" hangingPunct="1"/>
            <a:r>
              <a:rPr lang="en-US" b="1" dirty="0" smtClean="0">
                <a:solidFill>
                  <a:srgbClr val="0C4CB3"/>
                </a:solidFill>
              </a:rPr>
              <a:t>Re-Care Appointment</a:t>
            </a:r>
            <a:endParaRPr lang="en-US" b="1" dirty="0" smtClean="0">
              <a:solidFill>
                <a:srgbClr val="0C4CB3"/>
              </a:solidFill>
            </a:endParaRPr>
          </a:p>
        </p:txBody>
      </p:sp>
      <p:sp>
        <p:nvSpPr>
          <p:cNvPr id="80899" name="Rectangle 3"/>
          <p:cNvSpPr>
            <a:spLocks noGrp="1" noChangeArrowheads="1"/>
          </p:cNvSpPr>
          <p:nvPr>
            <p:ph type="body" idx="4294967295"/>
          </p:nvPr>
        </p:nvSpPr>
        <p:spPr>
          <a:xfrm>
            <a:off x="457200" y="1219200"/>
            <a:ext cx="8305800" cy="5334000"/>
          </a:xfrm>
        </p:spPr>
        <p:txBody>
          <a:bodyPr lIns="0" tIns="0" rIns="0" bIns="0"/>
          <a:lstStyle/>
          <a:p>
            <a:pPr eaLnBrk="1" hangingPunct="1">
              <a:lnSpc>
                <a:spcPct val="80000"/>
              </a:lnSpc>
            </a:pPr>
            <a:r>
              <a:rPr lang="en-US" sz="2400" dirty="0" smtClean="0"/>
              <a:t>Child  </a:t>
            </a:r>
            <a:r>
              <a:rPr lang="en-US" sz="2400" dirty="0" err="1" smtClean="0"/>
              <a:t>Prophy</a:t>
            </a:r>
            <a:r>
              <a:rPr lang="en-US" sz="2400" dirty="0" smtClean="0"/>
              <a:t>					</a:t>
            </a:r>
            <a:r>
              <a:rPr lang="en-US" sz="2400" dirty="0" smtClean="0"/>
              <a:t>$85.00</a:t>
            </a:r>
            <a:endParaRPr lang="en-US" sz="2400" dirty="0" smtClean="0"/>
          </a:p>
          <a:p>
            <a:pPr eaLnBrk="1" hangingPunct="1">
              <a:lnSpc>
                <a:spcPct val="80000"/>
              </a:lnSpc>
            </a:pPr>
            <a:r>
              <a:rPr lang="en-US" sz="2400" dirty="0" smtClean="0"/>
              <a:t>Caries susceptibility test				$   .00</a:t>
            </a:r>
          </a:p>
          <a:p>
            <a:pPr eaLnBrk="1" hangingPunct="1">
              <a:lnSpc>
                <a:spcPct val="80000"/>
              </a:lnSpc>
            </a:pPr>
            <a:r>
              <a:rPr lang="en-US" sz="2400" dirty="0" smtClean="0"/>
              <a:t>Intra-Oral Camera					$   .00</a:t>
            </a:r>
          </a:p>
          <a:p>
            <a:pPr eaLnBrk="1" hangingPunct="1">
              <a:lnSpc>
                <a:spcPct val="80000"/>
              </a:lnSpc>
            </a:pPr>
            <a:r>
              <a:rPr lang="en-US" sz="2400" dirty="0" smtClean="0"/>
              <a:t>Irrigation with </a:t>
            </a:r>
            <a:r>
              <a:rPr lang="en-US" sz="2400" dirty="0" err="1" smtClean="0"/>
              <a:t>Chlorhexidine</a:t>
            </a:r>
            <a:r>
              <a:rPr lang="en-US" sz="2400" dirty="0" smtClean="0"/>
              <a:t>				$   .00</a:t>
            </a:r>
          </a:p>
          <a:p>
            <a:pPr eaLnBrk="1" hangingPunct="1">
              <a:lnSpc>
                <a:spcPct val="80000"/>
              </a:lnSpc>
            </a:pPr>
            <a:r>
              <a:rPr lang="en-US" sz="2400" dirty="0" smtClean="0"/>
              <a:t>Nutritional Counseling				$   .00</a:t>
            </a:r>
          </a:p>
          <a:p>
            <a:pPr eaLnBrk="1" hangingPunct="1">
              <a:lnSpc>
                <a:spcPct val="80000"/>
              </a:lnSpc>
            </a:pPr>
            <a:r>
              <a:rPr lang="en-US" sz="2400" dirty="0" smtClean="0"/>
              <a:t>Oral Hygiene Instructions				$   .00</a:t>
            </a:r>
          </a:p>
          <a:p>
            <a:pPr eaLnBrk="1" hangingPunct="1">
              <a:lnSpc>
                <a:spcPct val="80000"/>
              </a:lnSpc>
            </a:pPr>
            <a:r>
              <a:rPr lang="en-US" sz="2400" dirty="0" smtClean="0"/>
              <a:t>Application of desensitizing medicament      	              $   .00  </a:t>
            </a:r>
          </a:p>
          <a:p>
            <a:pPr eaLnBrk="1" hangingPunct="1">
              <a:lnSpc>
                <a:spcPct val="80000"/>
              </a:lnSpc>
            </a:pPr>
            <a:r>
              <a:rPr lang="en-US" sz="2400" dirty="0" smtClean="0"/>
              <a:t> Oral Cancer Screening 				$   .00</a:t>
            </a:r>
          </a:p>
          <a:p>
            <a:pPr eaLnBrk="1" hangingPunct="1">
              <a:lnSpc>
                <a:spcPct val="80000"/>
              </a:lnSpc>
            </a:pPr>
            <a:r>
              <a:rPr lang="en-US" sz="2400" dirty="0" smtClean="0"/>
              <a:t>Comprehensive periodontal evaluation		$   .00</a:t>
            </a:r>
          </a:p>
          <a:p>
            <a:pPr eaLnBrk="1" hangingPunct="1">
              <a:lnSpc>
                <a:spcPct val="80000"/>
              </a:lnSpc>
            </a:pPr>
            <a:r>
              <a:rPr lang="en-US" sz="2400" dirty="0" smtClean="0"/>
              <a:t>Complimentary “Toothbrush, Floss, D0999		$   .00	</a:t>
            </a:r>
          </a:p>
          <a:p>
            <a:pPr eaLnBrk="1" hangingPunct="1">
              <a:lnSpc>
                <a:spcPct val="80000"/>
              </a:lnSpc>
            </a:pPr>
            <a:r>
              <a:rPr lang="en-US" sz="2400" dirty="0" smtClean="0"/>
              <a:t>Blood </a:t>
            </a:r>
            <a:r>
              <a:rPr lang="en-US" sz="2400" dirty="0" smtClean="0"/>
              <a:t>Pressure</a:t>
            </a:r>
            <a:r>
              <a:rPr lang="en-US" sz="2400" dirty="0" smtClean="0"/>
              <a:t>					$   .00</a:t>
            </a:r>
          </a:p>
          <a:p>
            <a:pPr eaLnBrk="1" hangingPunct="1">
              <a:lnSpc>
                <a:spcPct val="80000"/>
              </a:lnSpc>
            </a:pPr>
            <a:endParaRPr lang="en-US" sz="2400" dirty="0" smtClean="0"/>
          </a:p>
          <a:p>
            <a:pPr eaLnBrk="1" hangingPunct="1">
              <a:lnSpc>
                <a:spcPct val="80000"/>
              </a:lnSpc>
            </a:pPr>
            <a:r>
              <a:rPr lang="en-US" sz="2400" dirty="0" smtClean="0"/>
              <a:t>					</a:t>
            </a:r>
            <a:r>
              <a:rPr lang="en-US" sz="2800" dirty="0" smtClean="0"/>
              <a:t>           								Total Due	</a:t>
            </a:r>
            <a:r>
              <a:rPr lang="en-US" b="1" dirty="0" smtClean="0">
                <a:solidFill>
                  <a:srgbClr val="FF0000"/>
                </a:solidFill>
              </a:rPr>
              <a:t>$</a:t>
            </a:r>
            <a:r>
              <a:rPr lang="en-US" sz="2800" b="1" dirty="0" smtClean="0">
                <a:solidFill>
                  <a:srgbClr val="FF0000"/>
                </a:solidFill>
              </a:rPr>
              <a:t>85.00</a:t>
            </a:r>
          </a:p>
          <a:p>
            <a:pPr eaLnBrk="1" hangingPunct="1">
              <a:lnSpc>
                <a:spcPct val="80000"/>
              </a:lnSpc>
            </a:pPr>
            <a:endParaRPr lang="en-US" sz="2000" dirty="0" smtClean="0"/>
          </a:p>
          <a:p>
            <a:pPr eaLnBrk="1" hangingPunct="1">
              <a:lnSpc>
                <a:spcPct val="80000"/>
              </a:lnSpc>
            </a:pPr>
            <a:endParaRPr lang="en-US" sz="1800" dirty="0" smtClean="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762000" y="274638"/>
            <a:ext cx="7467600" cy="1143000"/>
          </a:xfrm>
        </p:spPr>
        <p:txBody>
          <a:bodyPr lIns="0" tIns="0" rIns="0" bIns="0" anchor="t"/>
          <a:lstStyle/>
          <a:p>
            <a:pPr eaLnBrk="1" hangingPunct="1"/>
            <a:r>
              <a:rPr lang="en-US" sz="5400" dirty="0" smtClean="0">
                <a:solidFill>
                  <a:srgbClr val="FF0000"/>
                </a:solidFill>
              </a:rPr>
              <a:t>QUESTIONS</a:t>
            </a:r>
          </a:p>
        </p:txBody>
      </p:sp>
      <p:pic>
        <p:nvPicPr>
          <p:cNvPr id="81924" name="Picture 5" descr="f-Dental-Hygiene-3712"/>
          <p:cNvPicPr>
            <a:picLocks noChangeAspect="1" noChangeArrowheads="1"/>
          </p:cNvPicPr>
          <p:nvPr/>
        </p:nvPicPr>
        <p:blipFill>
          <a:blip r:embed="rId2" cstate="print"/>
          <a:srcRect/>
          <a:stretch>
            <a:fillRect/>
          </a:stretch>
        </p:blipFill>
        <p:spPr bwMode="auto">
          <a:xfrm>
            <a:off x="838200" y="1447800"/>
            <a:ext cx="7010400" cy="4876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0" y="2590800"/>
            <a:ext cx="4724400" cy="1143000"/>
          </a:xfrm>
        </p:spPr>
        <p:txBody>
          <a:bodyPr/>
          <a:lstStyle/>
          <a:p>
            <a:pPr eaLnBrk="1" hangingPunct="1"/>
            <a:r>
              <a:rPr lang="en-US" sz="3600" smtClean="0"/>
              <a:t>		  </a:t>
            </a:r>
            <a:r>
              <a:rPr lang="en-US" sz="6000" b="1" smtClean="0">
                <a:solidFill>
                  <a:srgbClr val="0000FF"/>
                </a:solidFill>
              </a:rPr>
              <a:t>CAMBRA</a:t>
            </a:r>
            <a:br>
              <a:rPr lang="en-US" sz="6000" b="1" smtClean="0">
                <a:solidFill>
                  <a:srgbClr val="0000FF"/>
                </a:solidFill>
              </a:rPr>
            </a:br>
            <a:endParaRPr lang="en-US" sz="6000" b="1" smtClean="0">
              <a:solidFill>
                <a:srgbClr val="0000FF"/>
              </a:solidFill>
            </a:endParaRPr>
          </a:p>
        </p:txBody>
      </p:sp>
      <p:sp>
        <p:nvSpPr>
          <p:cNvPr id="10243" name="Rectangle 3"/>
          <p:cNvSpPr>
            <a:spLocks noGrp="1" noChangeArrowheads="1"/>
          </p:cNvSpPr>
          <p:nvPr>
            <p:ph idx="1"/>
          </p:nvPr>
        </p:nvSpPr>
        <p:spPr/>
        <p:txBody>
          <a:bodyPr/>
          <a:lstStyle/>
          <a:p>
            <a:pPr eaLnBrk="1" hangingPunct="1"/>
            <a:endParaRPr lang="en-US" smtClean="0"/>
          </a:p>
          <a:p>
            <a:pPr eaLnBrk="1" hangingPunct="1"/>
            <a:endParaRPr lang="en-US" smtClean="0"/>
          </a:p>
        </p:txBody>
      </p:sp>
      <p:sp>
        <p:nvSpPr>
          <p:cNvPr id="225284" name="Rectangle 4"/>
          <p:cNvSpPr>
            <a:spLocks noChangeArrowheads="1"/>
          </p:cNvSpPr>
          <p:nvPr/>
        </p:nvSpPr>
        <p:spPr bwMode="auto">
          <a:xfrm>
            <a:off x="457200" y="1295400"/>
            <a:ext cx="8686800" cy="695325"/>
          </a:xfrm>
          <a:prstGeom prst="rect">
            <a:avLst/>
          </a:prstGeom>
          <a:noFill/>
          <a:ln w="9525" algn="ctr">
            <a:noFill/>
            <a:miter lim="800000"/>
            <a:headEnd/>
            <a:tailEnd/>
          </a:ln>
        </p:spPr>
        <p:txBody>
          <a:bodyPr>
            <a:spAutoFit/>
          </a:bodyPr>
          <a:lstStyle/>
          <a:p>
            <a:pPr>
              <a:lnSpc>
                <a:spcPct val="90000"/>
              </a:lnSpc>
              <a:spcBef>
                <a:spcPct val="20000"/>
              </a:spcBef>
              <a:spcAft>
                <a:spcPct val="15000"/>
              </a:spcAft>
              <a:buClr>
                <a:srgbClr val="FF0000"/>
              </a:buClr>
              <a:buFont typeface="Wingdings" pitchFamily="2" charset="2"/>
              <a:buNone/>
            </a:pPr>
            <a:r>
              <a:rPr lang="en-US" sz="4400">
                <a:solidFill>
                  <a:srgbClr val="000099"/>
                </a:solidFill>
                <a:latin typeface="Arial Narrow" pitchFamily="34" charset="0"/>
              </a:rPr>
              <a:t>Caries Management by Risk Assessment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Effect transition="in" filter="fade">
                                      <p:cBhvr>
                                        <p:cTn id="7" dur="2000"/>
                                        <p:tgtEl>
                                          <p:spTgt spid="225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title"/>
          </p:nvPr>
        </p:nvSpPr>
        <p:spPr/>
        <p:txBody>
          <a:bodyPr/>
          <a:lstStyle/>
          <a:p>
            <a:pPr eaLnBrk="1" hangingPunct="1"/>
            <a:endParaRPr lang="en-US" smtClean="0"/>
          </a:p>
        </p:txBody>
      </p:sp>
      <p:pic>
        <p:nvPicPr>
          <p:cNvPr id="222212" name="No Pictures.wmv">
            <a:hlinkClick r:id="" action="ppaction://media"/>
          </p:cNvPr>
          <p:cNvPicPr>
            <a:picLocks noGrp="1" noRot="1" noChangeAspect="1" noChangeArrowheads="1"/>
          </p:cNvPicPr>
          <p:nvPr>
            <p:ph idx="1"/>
            <a:videoFile r:link="rId1"/>
          </p:nvPr>
        </p:nvPicPr>
        <p:blipFill>
          <a:blip r:embed="rId3" cstate="print"/>
          <a:stretch>
            <a:fillRect/>
          </a:stretch>
        </p:blipFill>
        <p:spPr>
          <a:xfrm>
            <a:off x="1177925" y="1600200"/>
            <a:ext cx="6788150" cy="4525963"/>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044" fill="hold"/>
                                        <p:tgtEl>
                                          <p:spTgt spid="2222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22212"/>
                </p:tgtEl>
              </p:cMediaNode>
            </p:video>
            <p:seq concurrent="1" nextAc="seek">
              <p:cTn id="8" restart="whenNotActive" fill="hold" evtFilter="cancelBubble" nodeType="interactiveSeq">
                <p:stCondLst>
                  <p:cond evt="onClick" delay="0">
                    <p:tgtEl>
                      <p:spTgt spid="2222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2212"/>
                                        </p:tgtEl>
                                      </p:cBhvr>
                                    </p:cmd>
                                  </p:childTnLst>
                                </p:cTn>
                              </p:par>
                            </p:childTnLst>
                          </p:cTn>
                        </p:par>
                      </p:childTnLst>
                    </p:cTn>
                  </p:par>
                </p:childTnLst>
              </p:cTn>
              <p:nextCondLst>
                <p:cond evt="onClick" delay="0">
                  <p:tgtEl>
                    <p:spTgt spid="22221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83971" name="WordArt 6"/>
          <p:cNvSpPr>
            <a:spLocks noChangeArrowheads="1" noChangeShapeType="1" noTextEdit="1"/>
          </p:cNvSpPr>
          <p:nvPr/>
        </p:nvSpPr>
        <p:spPr bwMode="auto">
          <a:xfrm>
            <a:off x="838200" y="2286000"/>
            <a:ext cx="7848600" cy="1676400"/>
          </a:xfrm>
          <a:prstGeom prst="rect">
            <a:avLst/>
          </a:prstGeom>
        </p:spPr>
        <p:txBody>
          <a:bodyPr wrap="none" fromWordArt="1">
            <a:prstTxWarp prst="textPlain">
              <a:avLst>
                <a:gd name="adj" fmla="val 50000"/>
              </a:avLst>
            </a:prstTxWarp>
          </a:bodyPr>
          <a:lstStyle/>
          <a:p>
            <a:pPr algn="ctr"/>
            <a:r>
              <a:rPr lang="en-US"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THANK YOU!</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txBox="1">
            <a:spLocks noGrp="1"/>
          </p:cNvSpPr>
          <p:nvPr/>
        </p:nvSpPr>
        <p:spPr bwMode="auto">
          <a:xfrm>
            <a:off x="657225" y="6572250"/>
            <a:ext cx="2133600" cy="200025"/>
          </a:xfrm>
          <a:prstGeom prst="rect">
            <a:avLst/>
          </a:prstGeom>
          <a:noFill/>
          <a:ln>
            <a:miter lim="800000"/>
            <a:headEnd/>
            <a:tailEnd/>
          </a:ln>
        </p:spPr>
        <p:txBody>
          <a:bodyPr lIns="0" tIns="0" rIns="0" bIns="0" anchor="b"/>
          <a:lstStyle/>
          <a:p>
            <a:pPr>
              <a:defRPr/>
            </a:pPr>
            <a:r>
              <a:rPr lang="en-US" sz="1000">
                <a:solidFill>
                  <a:srgbClr val="808080"/>
                </a:solidFill>
                <a:latin typeface="+mn-lt"/>
                <a:cs typeface="Arial" charset="0"/>
              </a:rPr>
              <a:t>© 3M 2008.  All Rights Reserved.</a:t>
            </a:r>
          </a:p>
        </p:txBody>
      </p:sp>
      <p:sp>
        <p:nvSpPr>
          <p:cNvPr id="11267" name="Rectangle 2"/>
          <p:cNvSpPr>
            <a:spLocks noGrp="1" noChangeArrowheads="1"/>
          </p:cNvSpPr>
          <p:nvPr>
            <p:ph type="title" idx="4294967295"/>
          </p:nvPr>
        </p:nvSpPr>
        <p:spPr>
          <a:xfrm>
            <a:off x="228600" y="304800"/>
            <a:ext cx="8915400" cy="898525"/>
          </a:xfrm>
        </p:spPr>
        <p:txBody>
          <a:bodyPr lIns="0" tIns="0" rIns="0" bIns="0" anchor="t"/>
          <a:lstStyle/>
          <a:p>
            <a:pPr eaLnBrk="1" hangingPunct="1"/>
            <a:r>
              <a:rPr lang="en-US" sz="3600" b="1" dirty="0" smtClean="0">
                <a:solidFill>
                  <a:srgbClr val="0000FF"/>
                </a:solidFill>
              </a:rPr>
              <a:t>Risk Factors That May Increase Caries Risk</a:t>
            </a:r>
            <a:r>
              <a:rPr lang="en-US" dirty="0" smtClean="0">
                <a:solidFill>
                  <a:srgbClr val="0000FF"/>
                </a:solidFill>
              </a:rPr>
              <a:t/>
            </a:r>
            <a:br>
              <a:rPr lang="en-US" dirty="0" smtClean="0">
                <a:solidFill>
                  <a:srgbClr val="0000FF"/>
                </a:solidFill>
              </a:rPr>
            </a:br>
            <a:r>
              <a:rPr lang="en-US" sz="4000" dirty="0" smtClean="0"/>
              <a:t>	</a:t>
            </a:r>
            <a:r>
              <a:rPr lang="en-US" sz="2000" dirty="0" smtClean="0"/>
              <a:t>Including, but not limited to (Source</a:t>
            </a:r>
            <a:r>
              <a:rPr lang="en-US" sz="2400" dirty="0" smtClean="0"/>
              <a:t>: ADA www.ada.org):</a:t>
            </a:r>
          </a:p>
        </p:txBody>
      </p:sp>
      <p:sp>
        <p:nvSpPr>
          <p:cNvPr id="11268" name="Rectangle 3"/>
          <p:cNvSpPr>
            <a:spLocks noGrp="1" noChangeArrowheads="1"/>
          </p:cNvSpPr>
          <p:nvPr>
            <p:ph type="body" sz="half" idx="4294967295"/>
          </p:nvPr>
        </p:nvSpPr>
        <p:spPr>
          <a:xfrm>
            <a:off x="533400" y="1676400"/>
            <a:ext cx="3973513" cy="4800600"/>
          </a:xfrm>
        </p:spPr>
        <p:txBody>
          <a:bodyPr lIns="0" tIns="0" rIns="0" bIns="0"/>
          <a:lstStyle/>
          <a:p>
            <a:pPr eaLnBrk="1" hangingPunct="1"/>
            <a:r>
              <a:rPr lang="en-US" sz="2000" dirty="0" smtClean="0"/>
              <a:t>Fair to Poor oral hygiene</a:t>
            </a:r>
          </a:p>
          <a:p>
            <a:pPr eaLnBrk="1" hangingPunct="1"/>
            <a:r>
              <a:rPr lang="en-US" sz="2000" dirty="0" smtClean="0"/>
              <a:t>Poor family dental health</a:t>
            </a:r>
          </a:p>
          <a:p>
            <a:pPr eaLnBrk="1" hangingPunct="1"/>
            <a:r>
              <a:rPr lang="en-US" sz="2000" dirty="0" smtClean="0"/>
              <a:t>Irregular dental care</a:t>
            </a:r>
          </a:p>
          <a:p>
            <a:pPr eaLnBrk="1" hangingPunct="1"/>
            <a:r>
              <a:rPr lang="en-US" sz="2000" dirty="0" smtClean="0"/>
              <a:t>Many multi-surface restorations</a:t>
            </a:r>
          </a:p>
          <a:p>
            <a:pPr eaLnBrk="1" hangingPunct="1"/>
            <a:r>
              <a:rPr lang="en-US" sz="2000" dirty="0" smtClean="0"/>
              <a:t>Chemotherapy, radiation therapy</a:t>
            </a:r>
          </a:p>
          <a:p>
            <a:pPr eaLnBrk="1" hangingPunct="1"/>
            <a:r>
              <a:rPr lang="en-US" sz="2000" dirty="0" smtClean="0"/>
              <a:t>Drug or alcohol abuse</a:t>
            </a:r>
          </a:p>
          <a:p>
            <a:pPr eaLnBrk="1" hangingPunct="1"/>
            <a:r>
              <a:rPr lang="en-US" sz="2000" dirty="0" smtClean="0"/>
              <a:t>High titers of </a:t>
            </a:r>
            <a:r>
              <a:rPr lang="en-US" sz="2000" dirty="0" err="1" smtClean="0"/>
              <a:t>cariogenic</a:t>
            </a:r>
            <a:r>
              <a:rPr lang="en-US" sz="2000" dirty="0" smtClean="0"/>
              <a:t> bacteria</a:t>
            </a:r>
          </a:p>
          <a:p>
            <a:pPr eaLnBrk="1" hangingPunct="1"/>
            <a:r>
              <a:rPr lang="en-US" sz="2000" dirty="0" err="1" smtClean="0"/>
              <a:t>Cariogenic</a:t>
            </a:r>
            <a:r>
              <a:rPr lang="en-US" sz="2000" dirty="0" smtClean="0"/>
              <a:t> diet</a:t>
            </a:r>
          </a:p>
          <a:p>
            <a:pPr eaLnBrk="1" hangingPunct="1">
              <a:buFontTx/>
              <a:buNone/>
            </a:pPr>
            <a:endParaRPr lang="en-US" sz="2400" dirty="0" smtClean="0"/>
          </a:p>
          <a:p>
            <a:pPr eaLnBrk="1" hangingPunct="1"/>
            <a:endParaRPr lang="en-US" sz="2400" dirty="0" smtClean="0"/>
          </a:p>
          <a:p>
            <a:pPr eaLnBrk="1" hangingPunct="1"/>
            <a:endParaRPr lang="en-US" sz="2400" dirty="0" smtClean="0"/>
          </a:p>
          <a:p>
            <a:pPr eaLnBrk="1" hangingPunct="1"/>
            <a:endParaRPr lang="en-US" sz="2000" dirty="0" smtClean="0"/>
          </a:p>
        </p:txBody>
      </p:sp>
      <p:sp>
        <p:nvSpPr>
          <p:cNvPr id="11269" name="Rectangle 4"/>
          <p:cNvSpPr>
            <a:spLocks noGrp="1" noChangeArrowheads="1"/>
          </p:cNvSpPr>
          <p:nvPr>
            <p:ph type="body" sz="half" idx="4294967295"/>
          </p:nvPr>
        </p:nvSpPr>
        <p:spPr>
          <a:xfrm>
            <a:off x="4648200" y="1676400"/>
            <a:ext cx="4343400" cy="4249738"/>
          </a:xfrm>
        </p:spPr>
        <p:txBody>
          <a:bodyPr lIns="0" tIns="0" rIns="0" bIns="0"/>
          <a:lstStyle/>
          <a:p>
            <a:pPr eaLnBrk="1" hangingPunct="1"/>
            <a:r>
              <a:rPr lang="en-US" sz="2000" dirty="0" smtClean="0"/>
              <a:t>Active orthodontic treatment</a:t>
            </a:r>
          </a:p>
          <a:p>
            <a:pPr eaLnBrk="1" hangingPunct="1"/>
            <a:r>
              <a:rPr lang="en-US" sz="2000" dirty="0" smtClean="0"/>
              <a:t>Developmental or acquired enamel defects</a:t>
            </a:r>
          </a:p>
          <a:p>
            <a:pPr eaLnBrk="1" hangingPunct="1"/>
            <a:r>
              <a:rPr lang="en-US" sz="2000" dirty="0" smtClean="0"/>
              <a:t>Presence of exposed root surfaces</a:t>
            </a:r>
          </a:p>
          <a:p>
            <a:pPr eaLnBrk="1" hangingPunct="1"/>
            <a:r>
              <a:rPr lang="en-US" sz="2000" dirty="0" smtClean="0"/>
              <a:t>Restorations overhangs, open margins</a:t>
            </a:r>
          </a:p>
          <a:p>
            <a:pPr eaLnBrk="1" hangingPunct="1"/>
            <a:r>
              <a:rPr lang="en-US" sz="2000" dirty="0" smtClean="0"/>
              <a:t>Physical or mental disability with inability to perform proper oral health care</a:t>
            </a:r>
          </a:p>
          <a:p>
            <a:pPr eaLnBrk="1" hangingPunct="1"/>
            <a:r>
              <a:rPr lang="en-US" sz="2000" dirty="0" smtClean="0"/>
              <a:t>Genetic abnormality of teeth</a:t>
            </a:r>
          </a:p>
          <a:p>
            <a:pPr eaLnBrk="1" hangingPunct="1"/>
            <a:r>
              <a:rPr lang="en-US" sz="2000" dirty="0" err="1" smtClean="0"/>
              <a:t>Xerostomia</a:t>
            </a:r>
            <a:endParaRPr lang="en-US" sz="2000" dirty="0" smtClean="0"/>
          </a:p>
          <a:p>
            <a:pPr eaLnBrk="1" hangingPunct="1">
              <a:buFontTx/>
              <a:buNone/>
            </a:pPr>
            <a:endParaRPr lang="en-US" sz="2000"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06.11.12 Helge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2006.11.12 Helget">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2500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25000" smtClean="0">
            <a:ln>
              <a:noFill/>
            </a:ln>
            <a:solidFill>
              <a:schemeClr val="tx1"/>
            </a:solidFill>
            <a:effectLst/>
            <a:latin typeface="Arial" charset="0"/>
            <a:cs typeface="Arial" charset="0"/>
          </a:defRPr>
        </a:defPPr>
      </a:lstStyle>
    </a:lnDef>
  </a:objectDefaults>
  <a:extraClrSchemeLst>
    <a:extraClrScheme>
      <a:clrScheme name="2006.11.12 Helg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6.11.12 Helg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6.11.12 Helg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6.11.12 Helg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6.11.12 Hel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6.11.12 Helg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6.11.12 Helg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6.11.12 Helg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6.11.12 Helg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6.11.12 Helg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6.11.12 Helg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6.11.12 Helg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6.11.12 Helget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2006.11.12 Helget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2006.11.12 Helget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2006.11.12 Helget 16">
        <a:dk1>
          <a:srgbClr val="000000"/>
        </a:dk1>
        <a:lt1>
          <a:srgbClr val="F8F8F8"/>
        </a:lt1>
        <a:dk2>
          <a:srgbClr val="000000"/>
        </a:dk2>
        <a:lt2>
          <a:srgbClr val="808080"/>
        </a:lt2>
        <a:accent1>
          <a:srgbClr val="000000"/>
        </a:accent1>
        <a:accent2>
          <a:srgbClr val="009999"/>
        </a:accent2>
        <a:accent3>
          <a:srgbClr val="FBFBFB"/>
        </a:accent3>
        <a:accent4>
          <a:srgbClr val="000000"/>
        </a:accent4>
        <a:accent5>
          <a:srgbClr val="AAAAAA"/>
        </a:accent5>
        <a:accent6>
          <a:srgbClr val="008A8A"/>
        </a:accent6>
        <a:hlink>
          <a:srgbClr val="0C4CB3"/>
        </a:hlink>
        <a:folHlink>
          <a:srgbClr val="294B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3671</Words>
  <Application>Microsoft Office PowerPoint</Application>
  <PresentationFormat>On-screen Show (4:3)</PresentationFormat>
  <Paragraphs>637</Paragraphs>
  <Slides>81</Slides>
  <Notes>17</Notes>
  <HiddenSlides>16</HiddenSlides>
  <MMClips>3</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81</vt:i4>
      </vt:variant>
    </vt:vector>
  </HeadingPairs>
  <TitlesOfParts>
    <vt:vector size="85" baseType="lpstr">
      <vt:lpstr>Office Theme</vt:lpstr>
      <vt:lpstr>2006.11.12 Helget</vt:lpstr>
      <vt:lpstr>Chart</vt:lpstr>
      <vt:lpstr>Picture</vt:lpstr>
      <vt:lpstr>Slide 1</vt:lpstr>
      <vt:lpstr>Slide 2</vt:lpstr>
      <vt:lpstr>Slide 3</vt:lpstr>
      <vt:lpstr>Power of Prevention </vt:lpstr>
      <vt:lpstr>Texas Blue Bonnets</vt:lpstr>
      <vt:lpstr>Goals: </vt:lpstr>
      <vt:lpstr>Oral Health Care Providers   are responsible for identifying Risk Factors inside the oral cavity before disease occurs.    CaMBRA  Caries Management by Risk Assessment                                     Identifying Risk Prior to Cavitations</vt:lpstr>
      <vt:lpstr>    CAMBRA </vt:lpstr>
      <vt:lpstr>Risk Factors That May Increase Caries Risk  Including, but not limited to (Source: ADA www.ada.org):</vt:lpstr>
      <vt:lpstr>Slide 10</vt:lpstr>
      <vt:lpstr>Slide 11</vt:lpstr>
      <vt:lpstr>Slide 12</vt:lpstr>
      <vt:lpstr> 5 days a week/ 48 weeks a year  Production increases decay decreases</vt:lpstr>
      <vt:lpstr> 5 days a week/ 48 weeks a year  Production increases decay decreases</vt:lpstr>
      <vt:lpstr>Slide 15</vt:lpstr>
      <vt:lpstr>PH Balance in the Oral Cavity of an Average Patient</vt:lpstr>
      <vt:lpstr>Dental Caries – Progressive Disease</vt:lpstr>
      <vt:lpstr>Slide 18</vt:lpstr>
      <vt:lpstr>Slide 19</vt:lpstr>
      <vt:lpstr>Remineralization                Ca +PO4 = Hydroxapatite                                   Ca + PO4 + Fl- = Fluoroapatite</vt:lpstr>
      <vt:lpstr> “45-year old male, good oral hygiene. No carious lesions, no lesions restored in the last three years. Diabetic, uses salivary reducing medications, last dental visit 2 years ago with radiographs”.  </vt:lpstr>
      <vt:lpstr>   26-year old male, history of restorations for carious lesions 18 months ago, no missing teeth, carious lesions on teeth #4, #5, #18, and #31.  Poor oral hygiene, decalcification numerous cervical areas. Insurance driven.   </vt:lpstr>
      <vt:lpstr> PREVENTION MEDICATIONS </vt:lpstr>
      <vt:lpstr> </vt:lpstr>
      <vt:lpstr>Water Fluoridation Changes 2011</vt:lpstr>
      <vt:lpstr>Sodium Fluoride: small ion; has 2 label indication: </vt:lpstr>
      <vt:lpstr>Types of Products that have Sodium Fluoride</vt:lpstr>
      <vt:lpstr>RDA Table</vt:lpstr>
      <vt:lpstr>Sodium Fluoride &amp; Sodium Monofluorophosphate</vt:lpstr>
      <vt:lpstr>Prescription Level  Dentifrices or gels</vt:lpstr>
      <vt:lpstr>1.1% Sodium Fluoride  pastes or gels  Prescription Medication</vt:lpstr>
      <vt:lpstr>   Calcium &amp; Phosphate Technology</vt:lpstr>
      <vt:lpstr>Slide 33</vt:lpstr>
      <vt:lpstr>Comparison</vt:lpstr>
      <vt:lpstr>Slide 35</vt:lpstr>
      <vt:lpstr>Slide 36</vt:lpstr>
      <vt:lpstr>Aquafresh Curl</vt:lpstr>
      <vt:lpstr> Active Ingredients:  Sodium Monofluorophosphate 0.15% or 500ppm  W-V of Fluoride Ion MFP    </vt:lpstr>
      <vt:lpstr>Sodium Fluoride 900ppm</vt:lpstr>
      <vt:lpstr>PRESCRIPTIVE STRENGTH 1.1% SODIUM FLUORIDE</vt:lpstr>
      <vt:lpstr>1.1 % Sodium Fluoride (5000ppm)</vt:lpstr>
      <vt:lpstr>1.1% Sodium Fluoride (5000ppm)</vt:lpstr>
      <vt:lpstr>Slide 43</vt:lpstr>
      <vt:lpstr>Slide 44</vt:lpstr>
      <vt:lpstr>Clinpro™ 5000 1.1% Sodium Fluoride Anti-Cavity Toothpaste with Tri-Calcium Phosphate</vt:lpstr>
      <vt:lpstr>Slide 46</vt:lpstr>
      <vt:lpstr>Slide 47</vt:lpstr>
      <vt:lpstr>Slide 48</vt:lpstr>
      <vt:lpstr>Clinpro™ 5000</vt:lpstr>
      <vt:lpstr>Slide 50</vt:lpstr>
      <vt:lpstr>FLUORIDE VARNISHES</vt:lpstr>
      <vt:lpstr>“Fluoride Varnishes:  A Review of Their Clinical Use, Cariostatic Mechanism, Efficacy and Safety”, Beltran-Aguilar, E., et al, Journal of the American Dental Association, Vol. 131, May 2000: pp.589-596.</vt:lpstr>
      <vt:lpstr>CHARACTERISTICS of Varnishes  22,600 ppm NaFl- </vt:lpstr>
      <vt:lpstr>Slide 54</vt:lpstr>
      <vt:lpstr>Slide 55</vt:lpstr>
      <vt:lpstr>Varnish America™ Directions for use</vt:lpstr>
      <vt:lpstr>Slide 57</vt:lpstr>
      <vt:lpstr>ClearShield 5% Sodium Fluoride Varnish </vt:lpstr>
      <vt:lpstr>Slide 59</vt:lpstr>
      <vt:lpstr>Slide 60</vt:lpstr>
      <vt:lpstr>Slide 61</vt:lpstr>
      <vt:lpstr>Slide 62</vt:lpstr>
      <vt:lpstr>Slide 63</vt:lpstr>
      <vt:lpstr>Slide 64</vt:lpstr>
      <vt:lpstr>Stannous Fluoride: Large ion, greater substantivity- 8 to 10 hours</vt:lpstr>
      <vt:lpstr>0.12% Chlorhexidine</vt:lpstr>
      <vt:lpstr>0.12% Chlorhexidine Rinses</vt:lpstr>
      <vt:lpstr>Medication Protocol  for Soft Tissue Management</vt:lpstr>
      <vt:lpstr>“Laboratories want better impressions”  Gordon J. Christensen, DDS, MSD, PhD JADA, Vol 138, April 2007, p. 527-29.</vt:lpstr>
      <vt:lpstr>      SENSITIVITY</vt:lpstr>
      <vt:lpstr>Today’s Oral Health: Protecting Roots from Caries and Sensitivity Exposed Roots are High Risk!!!!!!!!!!!!!</vt:lpstr>
      <vt:lpstr>Potassium Nitrate 5%</vt:lpstr>
      <vt:lpstr>Vanish XT</vt:lpstr>
      <vt:lpstr>Immediate Occlusion of Dentin Tubules</vt:lpstr>
      <vt:lpstr>Application Technique – Sensitivity</vt:lpstr>
      <vt:lpstr>Xylitol </vt:lpstr>
      <vt:lpstr>Restoration Protection One treatment in two parts</vt:lpstr>
      <vt:lpstr>Re-Care Appointment</vt:lpstr>
      <vt:lpstr>QUESTIONS</vt:lpstr>
      <vt:lpstr>Slide 80</vt:lpstr>
      <vt:lpstr>Slide 81</vt:lpstr>
    </vt:vector>
  </TitlesOfParts>
  <Company>3M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A0WFKZZ</dc:creator>
  <cp:lastModifiedBy>A0WFKZZ</cp:lastModifiedBy>
  <cp:revision>1</cp:revision>
  <dcterms:created xsi:type="dcterms:W3CDTF">2012-09-24T21:09:05Z</dcterms:created>
  <dcterms:modified xsi:type="dcterms:W3CDTF">2012-09-24T21:18:43Z</dcterms:modified>
</cp:coreProperties>
</file>